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1" r:id="rId3"/>
    <p:sldId id="295" r:id="rId4"/>
    <p:sldId id="294" r:id="rId5"/>
    <p:sldId id="292" r:id="rId6"/>
    <p:sldId id="293" r:id="rId7"/>
    <p:sldId id="300" r:id="rId8"/>
    <p:sldId id="297" r:id="rId9"/>
    <p:sldId id="296" r:id="rId10"/>
    <p:sldId id="298" r:id="rId11"/>
    <p:sldId id="299" r:id="rId12"/>
    <p:sldId id="290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9D5A8DDA-7973-4C4A-B253-CBED0B4B8E7D}" type="datetimeFigureOut">
              <a:rPr lang="zh-TW" altLang="en-US"/>
              <a:pPr>
                <a:defRPr/>
              </a:pPr>
              <a:t>2012/4/11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285DCB9E-507F-4FFB-A51C-96BDC34173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128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AD028-C427-42C0-9B7D-28726B3E910B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F8E4B-6705-4098-BAD0-10069048BF46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5228-6AC2-4C3D-B897-1F833275CBA1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9CF20-5BAA-4C4B-A352-953964C4C963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DFEA-1484-4654-BB97-692AA6B7AAD5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0D6AD-665F-4EE9-B14F-1BC736788982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E6993-4746-4F1A-8B00-4FE2CB24C6AB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31B5-5EBD-4819-A193-CAD670D01CA7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65120-7F4F-4F13-905D-95F6814A2A6B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895AD-7566-48F8-82B5-D1F1412F3525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8F6AC-622B-46F4-8311-70C56AF84BD6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49AD1-9A2E-4783-8163-8EC3AC014B2F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02AB9-0D7A-405A-9334-110D1BF0535C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4A60F-EF60-45A9-AA6A-BF149FF46F0E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260BA-C9D3-44FE-B673-023A85D81836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ED37A-EC25-44AF-864C-7AC6529ADF31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44C3E-F0AF-4B71-A133-64E61F951BD6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1C327-592F-4206-8200-15399399F43D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2F86-3882-489B-9FFC-3E7ADDC4278C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579E-EB6F-4291-B89E-CF1006566DB9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A3DF6-52F7-47B5-80BE-9A4DF6590A09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E0449-9633-46C2-9765-9681C86A9EA1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les styles du texte du masque</a:t>
            </a:r>
          </a:p>
          <a:p>
            <a:pPr lvl="1"/>
            <a:r>
              <a:rPr lang="fr-FR" altLang="zh-TW" smtClean="0"/>
              <a:t>Deuxième niveau</a:t>
            </a:r>
          </a:p>
          <a:p>
            <a:pPr lvl="2"/>
            <a:r>
              <a:rPr lang="fr-FR" altLang="zh-TW" smtClean="0"/>
              <a:t>Troisième niveau</a:t>
            </a:r>
          </a:p>
          <a:p>
            <a:pPr lvl="3"/>
            <a:r>
              <a:rPr lang="fr-FR" altLang="zh-TW" smtClean="0"/>
              <a:t>Quatrième niveau</a:t>
            </a:r>
          </a:p>
          <a:p>
            <a:pPr lvl="4"/>
            <a:r>
              <a:rPr lang="fr-FR" altLang="zh-TW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fld id="{974D4C5A-398E-44C7-9592-3548FC654053}" type="datetime1">
              <a:rPr lang="fr-FR" altLang="zh-TW"/>
              <a:pPr>
                <a:defRPr/>
              </a:pPr>
              <a:t>11/04/2012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fld id="{77281BF5-E3F1-44C0-A747-7F2C44CFF805}" type="slidenum">
              <a:rPr lang="fr-FR" altLang="zh-TW"/>
              <a:pPr>
                <a:defRPr/>
              </a:pPr>
              <a:t>‹#›</a:t>
            </a:fld>
            <a:endParaRPr lang="fr-F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>
    <p:random/>
    <p:sndAc>
      <p:stSnd>
        <p:snd r:embed="rId13" name="camera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標楷體" pitchFamily="65" charset="-120"/>
          <a:ea typeface="標楷體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640960" cy="1800200"/>
          </a:xfrm>
          <a:extLst/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zh-TW" alt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昨日之星</a:t>
            </a:r>
            <a:r>
              <a:rPr lang="en-US" altLang="zh-TW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zh-TW" alt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今日之星</a:t>
            </a:r>
            <a:r>
              <a:rPr lang="en-US" altLang="zh-TW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zh-TW" alt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明日之星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/>
            </a:r>
            <a:br>
              <a:rPr lang="en-US" altLang="zh-TW" sz="4800" b="1" dirty="0" smtClean="0">
                <a:solidFill>
                  <a:srgbClr val="FF0000"/>
                </a:solidFill>
              </a:rPr>
            </a:b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---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願  中山永遠是顆閃耀之星</a:t>
            </a:r>
            <a:endParaRPr lang="zh-TW" altLang="en-US" b="1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1403350" y="3573463"/>
            <a:ext cx="6400800" cy="2159000"/>
          </a:xfrm>
        </p:spPr>
        <p:txBody>
          <a:bodyPr/>
          <a:lstStyle/>
          <a:p>
            <a:pPr eaLnBrk="1" hangingPunct="1"/>
            <a:r>
              <a:rPr lang="zh-TW" altLang="en-US" sz="4000" b="1" smtClean="0">
                <a:solidFill>
                  <a:srgbClr val="3333FF"/>
                </a:solidFill>
              </a:rPr>
              <a:t>臺北市中山區中山國小</a:t>
            </a:r>
            <a:endParaRPr lang="en-US" altLang="zh-TW" sz="4000" b="1" smtClean="0">
              <a:solidFill>
                <a:srgbClr val="3333FF"/>
              </a:solidFill>
            </a:endParaRPr>
          </a:p>
          <a:p>
            <a:pPr eaLnBrk="1" hangingPunct="1"/>
            <a:r>
              <a:rPr lang="zh-TW" altLang="en-US" sz="4000" b="1" smtClean="0">
                <a:solidFill>
                  <a:srgbClr val="3333FF"/>
                </a:solidFill>
              </a:rPr>
              <a:t>現況簡介</a:t>
            </a:r>
          </a:p>
        </p:txBody>
      </p:sp>
      <p:sp>
        <p:nvSpPr>
          <p:cNvPr id="307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B6BD02-5EAC-45DE-B139-FA25DE3D37D9}" type="slidenum">
              <a:rPr lang="fr-FR" altLang="zh-TW" sz="180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pPr/>
              <a:t>1</a:t>
            </a:fld>
            <a:endParaRPr lang="fr-FR" altLang="zh-TW" sz="1800" smtClean="0">
              <a:solidFill>
                <a:srgbClr val="3333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CBB771B-FBD5-4D51-B9BA-AB95C4B8406D}" type="slidenum">
              <a:rPr lang="fr-FR" altLang="zh-TW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defRPr/>
              </a:pPr>
              <a:t>10</a:t>
            </a:fld>
            <a:endParaRPr lang="fr-FR" altLang="zh-TW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323850" y="606425"/>
            <a:ext cx="84963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TW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3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、追求更專業</a:t>
            </a:r>
            <a:endParaRPr lang="zh-TW" altLang="en-US" sz="2400" b="1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新細明體" charset="-120"/>
            </a:endParaRPr>
          </a:p>
          <a:p>
            <a:pPr eaLnBrk="0" hangingPunct="0"/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     專業的教師讓家長有信心，六年多來中山的老師們相當愛惜羽毛，在專業發展的道路上不斷的精進努力，大家有目共睹。未來我們更希望透過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『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專業的領航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』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、接受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『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專業的檢驗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』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達到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『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專業的永續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』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，讓中山教師團隊永遠以成為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『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卓越領航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』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的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『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專業教師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』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-120"/>
              </a:rPr>
              <a:t>為榮 。</a:t>
            </a:r>
          </a:p>
          <a:p>
            <a:pPr eaLnBrk="0" hangingPunct="0"/>
            <a:r>
              <a:rPr lang="en-US" altLang="zh-TW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4.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追求更現代</a:t>
            </a:r>
            <a:endParaRPr lang="zh-TW" altLang="en-US" sz="2400" b="1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新細明體" charset="-120"/>
            </a:endParaRPr>
          </a:p>
          <a:p>
            <a:pPr eaLnBrk="0" hangingPunct="0"/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 學校校舍整建先期規劃正在執行，預估二年後可以或編經費開始全校整建，並改善教學設施，十年內脫胎換骨成為現代學校的典範。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「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校園總體營造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」的重責大任，必須由新任校長來承擔，其實也需要全體同仁的協助與配合，責任應是落在大家的肩膀上。</a:t>
            </a:r>
            <a:endParaRPr lang="zh-TW" altLang="en-US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504DBB0-5523-4BCA-BD6A-F49ED52D0E80}" type="slidenum">
              <a:rPr lang="fr-FR" altLang="zh-TW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defRPr/>
              </a:pPr>
              <a:t>11</a:t>
            </a:fld>
            <a:endParaRPr lang="fr-FR" altLang="zh-TW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395288" y="549275"/>
            <a:ext cx="8208962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TW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5.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追求更優質</a:t>
            </a:r>
            <a:endParaRPr lang="zh-TW" altLang="en-US" sz="2400" b="1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新細明體" charset="-120"/>
            </a:endParaRPr>
          </a:p>
          <a:p>
            <a:pPr eaLnBrk="0" hangingPunct="0"/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     創新教學與學習績效是學校經營重要的一環，各校一向也都很重視，中山國小也不例外。為配合教育部及教育局的政策，未來在「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國語教學</a:t>
            </a:r>
            <a:r>
              <a:rPr lang="ja-JP" altLang="en-US" sz="2400" b="1">
                <a:solidFill>
                  <a:srgbClr val="3333FF"/>
                </a:solidFill>
                <a:latin typeface="新細明體" charset="-120"/>
                <a:cs typeface="Arial" charset="0"/>
              </a:rPr>
              <a:t>ヽ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英語教學、數學教學、創造力教育、國際交流、數位行動學習、生活基本能力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」等方面，需要投入更多的心力與資源。</a:t>
            </a:r>
          </a:p>
          <a:p>
            <a:pPr eaLnBrk="0" hangingPunct="0"/>
            <a:r>
              <a:rPr lang="en-US" altLang="zh-TW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追求更亮麗</a:t>
            </a:r>
          </a:p>
          <a:p>
            <a:pPr eaLnBrk="0" hangingPunct="0"/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  現代行政強調主動積極與創造新局，學校教育也是如此。以目前資源取得與績效展現而言，「</a:t>
            </a:r>
            <a:r>
              <a:rPr lang="zh-TW" altLang="en-US" sz="24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用計畫爭取專案資源、用資源強化教學設施、用設施促進教學成效、用成效型塑學校形象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」是必然的趨勢，也是學校展現競爭力的必備過程。期待中山所有同仁深切體認，讓學校素質更提升、績效更卓著、形象更亮麗。</a:t>
            </a: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CF75FEC-D4F1-4BDA-84BC-48B323064E9F}" type="slidenum">
              <a:rPr lang="fr-FR" altLang="zh-TW" sz="1800" smtClean="0">
                <a:solidFill>
                  <a:srgbClr val="3333FF"/>
                </a:solidFill>
                <a:latin typeface="Calibri" pitchFamily="34" charset="0"/>
              </a:rPr>
              <a:pPr eaLnBrk="1" hangingPunct="1">
                <a:defRPr/>
              </a:pPr>
              <a:t>12</a:t>
            </a:fld>
            <a:endParaRPr lang="fr-FR" altLang="zh-TW" sz="1800" smtClean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14339" name="文字方塊 4"/>
          <p:cNvSpPr txBox="1">
            <a:spLocks noChangeArrowheads="1"/>
          </p:cNvSpPr>
          <p:nvPr/>
        </p:nvSpPr>
        <p:spPr bwMode="auto">
          <a:xfrm>
            <a:off x="323850" y="908050"/>
            <a:ext cx="84248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36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zh-TW" altLang="zh-TW" sz="36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中山</a:t>
            </a:r>
            <a:r>
              <a:rPr kumimoji="0" lang="zh-TW" altLang="en-US" sz="36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在歲月的長河裡，是昨日之星，是今日之星，當然更期盼是明日之星。</a:t>
            </a:r>
            <a:endParaRPr kumimoji="0" lang="en-US" altLang="zh-TW" sz="36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36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zh-TW" altLang="en-US" sz="36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唯一之路，就是</a:t>
            </a:r>
            <a:r>
              <a:rPr kumimoji="0" lang="en-US" altLang="zh-TW" sz="3600" b="1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kumimoji="0" lang="zh-TW" altLang="en-US" sz="36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 和諧團結</a:t>
            </a:r>
            <a:r>
              <a:rPr kumimoji="0" lang="zh-TW" altLang="zh-TW" sz="36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永遠追求進步。</a:t>
            </a:r>
          </a:p>
        </p:txBody>
      </p:sp>
      <p:sp>
        <p:nvSpPr>
          <p:cNvPr id="14340" name="文字方塊 7"/>
          <p:cNvSpPr txBox="1">
            <a:spLocks noChangeArrowheads="1"/>
          </p:cNvSpPr>
          <p:nvPr/>
        </p:nvSpPr>
        <p:spPr bwMode="auto">
          <a:xfrm>
            <a:off x="1042988" y="3284538"/>
            <a:ext cx="76327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4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謝謝聆聽，</a:t>
            </a:r>
            <a:endParaRPr kumimoji="0" lang="en-US" altLang="zh-TW" sz="48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kumimoji="0" lang="en-US" altLang="zh-TW" sz="4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kumimoji="0" lang="zh-TW" altLang="en-US" sz="4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敬請指教！</a:t>
            </a:r>
            <a:endParaRPr kumimoji="0" lang="en-US" altLang="zh-TW" sz="48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本項資料取</a:t>
            </a:r>
            <a:r>
              <a:rPr kumimoji="0"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自李柏佳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校長</a:t>
            </a:r>
            <a:r>
              <a:rPr kumimoji="0"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kumimoji="0"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1010218</a:t>
            </a:r>
            <a:r>
              <a:rPr kumimoji="0"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學校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對全體家長的報告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kumimoji="0" lang="zh-TW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/>
          <a:p>
            <a:pPr>
              <a:defRPr/>
            </a:pPr>
            <a:r>
              <a:rPr lang="fr-FR" altLang="zh-TW" sz="1800" smtClean="0">
                <a:solidFill>
                  <a:srgbClr val="3333FF"/>
                </a:solidFill>
              </a:rPr>
              <a:t>2</a:t>
            </a: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512" y="45785"/>
            <a:ext cx="864096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altLang="zh-TW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壹、昨日之星</a:t>
            </a:r>
            <a:r>
              <a:rPr lang="zh-TW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傳統的旗艦名校</a:t>
            </a:r>
            <a:endParaRPr lang="zh-TW" altLang="en-US" sz="3600" b="1" dirty="0">
              <a:solidFill>
                <a:srgbClr val="3333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中山國小是一所規模大、歷史悠久且享有盛名的學校。由於歷任校長及同仁努力經營，各方面都有傑出的表現</a:t>
            </a:r>
            <a:r>
              <a:rPr lang="en-US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，50-70</a:t>
            </a: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年代</a:t>
            </a:r>
            <a:r>
              <a:rPr lang="zh-TW" altLang="en-US" sz="24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，中山擁有相當高的知名度，可謂光環熠耀。在台北市和老松、西門</a:t>
            </a:r>
            <a:r>
              <a:rPr lang="ja-JP" altLang="en-US" sz="2400" b="1" dirty="0">
                <a:solidFill>
                  <a:srgbClr val="FF0000"/>
                </a:solidFill>
                <a:latin typeface="新細明體"/>
                <a:ea typeface="新細明體"/>
                <a:cs typeface="Times New Roman" pitchFamily="18" charset="0"/>
              </a:rPr>
              <a:t>ヽ</a:t>
            </a:r>
            <a:r>
              <a:rPr lang="zh-TW" altLang="en-US" sz="24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東門齊名。既使是</a:t>
            </a:r>
            <a:r>
              <a:rPr lang="en-US" altLang="zh-TW" sz="24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80</a:t>
            </a:r>
            <a:r>
              <a:rPr lang="zh-TW" altLang="en-US" sz="24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年代，和敦化、光復</a:t>
            </a:r>
            <a:r>
              <a:rPr lang="ja-JP" altLang="en-US" sz="2400" b="1" dirty="0">
                <a:solidFill>
                  <a:srgbClr val="FF0000"/>
                </a:solidFill>
                <a:latin typeface="新細明體"/>
                <a:ea typeface="新細明體"/>
                <a:cs typeface="Times New Roman" pitchFamily="18" charset="0"/>
              </a:rPr>
              <a:t>ヽ</a:t>
            </a:r>
            <a:r>
              <a:rPr lang="zh-TW" altLang="en-US" sz="24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建安相較也毫不遜色。</a:t>
            </a:r>
            <a:endParaRPr lang="en-US" altLang="zh-TW" sz="2400" b="1" dirty="0">
              <a:solidFill>
                <a:srgbClr val="FF0000"/>
              </a:solidFill>
              <a:latin typeface="標楷體"/>
              <a:ea typeface="標楷體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zh-TW" altLang="en-US" sz="24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    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近十餘年來教育改革的衝擊、社會環境的變遷，使學校略有困頓。個人接任後，提出「</a:t>
            </a:r>
            <a:r>
              <a:rPr lang="zh-TW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和諧團結求進步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」的理念，從「行政積極掌握績效、激勵教師專業發展、爭取家長認同學校、鼓勵學生多元學習、營造校園溫馨安全」著手，六年多來上下一心行政績效、教師專業、班級經營與學科教學都有長足的進步，對外競賽平均每年</a:t>
            </a:r>
            <a:r>
              <a:rPr lang="en-US" altLang="zh-TW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200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項以上，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展現優質亮麗的一面，大家對中山刮目相看。</a:t>
            </a:r>
            <a:endParaRPr lang="en-US" altLang="zh-TW" sz="24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eaLnBrk="0" hangingPunct="0"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     這些豐碩的成果</a:t>
            </a:r>
            <a:r>
              <a:rPr lang="zh-TW" altLang="en-US" sz="2400" b="1" dirty="0">
                <a:solidFill>
                  <a:srgbClr val="FF0000"/>
                </a:solidFill>
                <a:latin typeface="標楷體"/>
                <a:ea typeface="標楷體"/>
                <a:cs typeface="Arial" pitchFamily="34" charset="0"/>
              </a:rPr>
              <a:t>，</a:t>
            </a: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是我個人以「前瞻思考、全方位發展」的創新領導，獲得大家的肯定。我個人相當興奮</a:t>
            </a:r>
            <a:r>
              <a:rPr lang="zh-TW" altLang="en-US" sz="2400" b="1" dirty="0">
                <a:solidFill>
                  <a:srgbClr val="FF0000"/>
                </a:solidFill>
                <a:latin typeface="標楷體"/>
                <a:ea typeface="標楷體"/>
                <a:cs typeface="Arial" pitchFamily="34" charset="0"/>
              </a:rPr>
              <a:t>，</a:t>
            </a: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也很樂意的</a:t>
            </a: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把這些榮耀獻給所有打拼奮鬥的夥伴，以及關懷中山的人，一起分享這份喜悅。</a:t>
            </a:r>
            <a:endParaRPr lang="zh-TW" altLang="en-US" sz="24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2C13F7C-3177-449B-B9D7-83AAF6765A7A}" type="slidenum">
              <a:rPr lang="fr-FR" altLang="zh-TW" sz="1800" smtClean="0">
                <a:solidFill>
                  <a:srgbClr val="3333FF"/>
                </a:solidFill>
                <a:latin typeface="Calibri" pitchFamily="34" charset="0"/>
              </a:rPr>
              <a:pPr eaLnBrk="1" hangingPunct="1">
                <a:defRPr/>
              </a:pPr>
              <a:t>3</a:t>
            </a:fld>
            <a:endParaRPr lang="fr-FR" altLang="zh-TW" sz="1800" smtClean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51520" y="190382"/>
            <a:ext cx="864096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sz="36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貳、今日之星</a:t>
            </a:r>
            <a:r>
              <a:rPr lang="zh-TW" altLang="en-US" sz="36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當前學校特色與成效</a:t>
            </a:r>
            <a:endParaRPr lang="zh-TW" altLang="en-US" sz="3600" b="1" dirty="0">
              <a:solidFill>
                <a:srgbClr val="FF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一、六項優質學校獎項</a:t>
            </a:r>
            <a:endParaRPr lang="zh-TW" altLang="en-US" sz="28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台北市優質學校評選八項中中山國小獲得六項：</a:t>
            </a:r>
            <a:r>
              <a:rPr lang="zh-TW" altLang="en-US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校長領導、行政管理、專業發展、校園營造、學生學習、資源統整等。</a:t>
            </a: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僅次於文化國小和南湖國小，與市立校大實小、新生國小等五校同時並列第三。</a:t>
            </a:r>
            <a:endParaRPr lang="zh-TW" altLang="en-US" sz="28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</a:t>
            </a:r>
            <a:r>
              <a:rPr lang="zh-TW" altLang="en-US" sz="28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、其他獎項不少</a:t>
            </a:r>
            <a:endParaRPr lang="en-US" altLang="zh-TW" sz="2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1</a:t>
            </a:r>
            <a:r>
              <a:rPr lang="ja-JP" altLang="en-US" sz="2800" b="1" dirty="0">
                <a:solidFill>
                  <a:srgbClr val="FF0000"/>
                </a:solidFill>
                <a:latin typeface="新細明體"/>
                <a:ea typeface="新細明體"/>
                <a:cs typeface="Times New Roman" pitchFamily="18" charset="0"/>
              </a:rPr>
              <a:t>ヽ</a:t>
            </a:r>
            <a:r>
              <a:rPr lang="en-US" altLang="zh-TW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99</a:t>
            </a:r>
            <a:r>
              <a:rPr lang="zh-TW" altLang="en-US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學年度獲得教育部教學卓越團隊金質獎。</a:t>
            </a:r>
            <a:endParaRPr lang="en-US" altLang="zh-TW" sz="28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</a:t>
            </a:r>
            <a:r>
              <a:rPr lang="ja-JP" altLang="en-US" sz="2800" b="1" dirty="0">
                <a:solidFill>
                  <a:srgbClr val="FF0000"/>
                </a:solidFill>
                <a:latin typeface="新細明體"/>
                <a:ea typeface="新細明體"/>
                <a:cs typeface="Times New Roman" pitchFamily="18" charset="0"/>
              </a:rPr>
              <a:t>ヽ</a:t>
            </a:r>
            <a:r>
              <a:rPr lang="en-US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98</a:t>
            </a: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學年度校務評鑑九項一次通過。</a:t>
            </a:r>
            <a:endParaRPr lang="en-US" altLang="zh-TW" sz="2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</a:t>
            </a:r>
            <a:r>
              <a:rPr lang="ja-JP" altLang="en-US" sz="2800" b="1" dirty="0">
                <a:solidFill>
                  <a:srgbClr val="FF0000"/>
                </a:solidFill>
                <a:latin typeface="新細明體"/>
                <a:ea typeface="新細明體"/>
                <a:cs typeface="Times New Roman" pitchFamily="18" charset="0"/>
              </a:rPr>
              <a:t>ヽ</a:t>
            </a:r>
            <a:r>
              <a:rPr lang="zh-TW" altLang="en-US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教師專業發展是本校強項，擁有教學輔導教師</a:t>
            </a:r>
            <a:r>
              <a:rPr lang="en-US" altLang="zh-TW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17</a:t>
            </a:r>
          </a:p>
          <a:p>
            <a:pPr eaLnBrk="0" hangingPunct="0">
              <a:defRPr/>
            </a:pPr>
            <a:r>
              <a:rPr lang="en-US" altLang="zh-TW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en-US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位，曾經擔任實習輔導教師至少有</a:t>
            </a:r>
            <a:r>
              <a:rPr lang="en-US" altLang="zh-TW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30</a:t>
            </a:r>
            <a:r>
              <a:rPr lang="zh-TW" altLang="en-US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位。</a:t>
            </a:r>
            <a:endParaRPr lang="en-US" altLang="zh-TW" sz="28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zh-TW" altLang="en-US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8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4</a:t>
            </a:r>
            <a:r>
              <a:rPr lang="ja-JP" altLang="en-US" sz="2800" b="1" dirty="0">
                <a:solidFill>
                  <a:srgbClr val="3333FF"/>
                </a:solidFill>
                <a:latin typeface="新細明體"/>
                <a:ea typeface="新細明體"/>
                <a:cs typeface="Times New Roman" pitchFamily="18" charset="0"/>
              </a:rPr>
              <a:t>ヽ</a:t>
            </a:r>
            <a:r>
              <a:rPr lang="en-US" altLang="zh-TW" sz="2800" b="1" dirty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100</a:t>
            </a:r>
            <a:r>
              <a:rPr lang="zh-TW" altLang="en-US" sz="2800" b="1" dirty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學年度榮獲台北市立教育大學認證為教育專</a:t>
            </a:r>
            <a:endParaRPr lang="en-US" altLang="zh-TW" sz="2800" b="1" dirty="0"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altLang="zh-TW" sz="2800" b="1" dirty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en-US" sz="2800" b="1" dirty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業發展學校</a:t>
            </a:r>
            <a:r>
              <a:rPr lang="zh-TW" altLang="en-US" sz="2800" b="1" dirty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標楷體"/>
                <a:ea typeface="標楷體"/>
                <a:cs typeface="Times New Roman" pitchFamily="18" charset="0"/>
              </a:rPr>
              <a:t>。</a:t>
            </a:r>
            <a:endParaRPr lang="zh-TW" altLang="en-US" sz="2800" b="1" dirty="0"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C304CA3-EEFD-4ADF-9923-8327AB6B4BF8}" type="slidenum">
              <a:rPr lang="fr-FR" altLang="zh-TW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defRPr/>
              </a:pPr>
              <a:t>4</a:t>
            </a:fld>
            <a:endParaRPr lang="fr-FR" altLang="zh-TW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79388" y="1341438"/>
          <a:ext cx="8650287" cy="5168906"/>
        </p:xfrm>
        <a:graphic>
          <a:graphicData uri="http://schemas.openxmlformats.org/drawingml/2006/table">
            <a:tbl>
              <a:tblPr/>
              <a:tblGrid>
                <a:gridCol w="1573212"/>
                <a:gridCol w="819150"/>
                <a:gridCol w="733425"/>
                <a:gridCol w="733425"/>
                <a:gridCol w="790575"/>
                <a:gridCol w="1524000"/>
                <a:gridCol w="771525"/>
                <a:gridCol w="857250"/>
                <a:gridCol w="847725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79525" algn="r"/>
                        </a:tabLst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  </a:t>
                      </a:r>
                      <a:r>
                        <a:rPr kumimoji="0" 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學年度</a:t>
                      </a:r>
                      <a:endParaRPr kumimoji="0" 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79525" algn="r"/>
                        </a:tabLst>
                      </a:pPr>
                      <a:r>
                        <a:rPr kumimoji="0" 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領域</a:t>
                      </a:r>
                      <a:endParaRPr kumimoji="0" 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94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學年得獎數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95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得獎數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96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得獎數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97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得獎數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     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學年度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領域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98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得獎數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99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得獎數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100</a:t>
                      </a: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學年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得獎數</a:t>
                      </a:r>
                      <a:endParaRPr kumimoji="0" 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語文領域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21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68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語文領域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數學領域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數學領域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綜合領域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15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綜合領域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34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charset="-120"/>
                        </a:rPr>
                        <a:t>社會領域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charset="-120"/>
                        </a:rPr>
                        <a:t>社會領域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charset="-120"/>
                        </a:rPr>
                        <a:t>自然與科技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5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charset="-120"/>
                        </a:rPr>
                        <a:t>自然與科技</a:t>
                      </a:r>
                      <a:endParaRPr kumimoji="0" 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21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健康與體育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健康與體育</a:t>
                      </a:r>
                      <a:endParaRPr kumimoji="0" 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91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藝術與人文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19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49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藝術與人文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52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55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19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綜合或其他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綜合或其他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13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普通班學生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48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87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176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普通班學生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158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130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  <a:cs typeface="Times New Roman" pitchFamily="18" charset="0"/>
                        </a:rPr>
                        <a:t>82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特教班學生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 37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24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特教班學生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44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45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附幼學生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附幼學生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0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教職學生團體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29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教職學生團體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58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56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教職志工個人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教職志工個人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  <a:cs typeface="Times New Roman" pitchFamily="18" charset="0"/>
                        </a:rPr>
                        <a:t>7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92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237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  <a:endParaRPr kumimoji="0" 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247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248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190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52924" marR="529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16632"/>
            <a:ext cx="835292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1279525" algn="r"/>
              </a:tabLst>
              <a:defRPr/>
            </a:pPr>
            <a:r>
              <a:rPr kumimoji="0" lang="en-US" altLang="zh-TW" sz="32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kumimoji="0" lang="zh-TW" altLang="en-US" sz="3200" b="1" dirty="0">
                <a:solidFill>
                  <a:srgbClr val="3333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zh-TW" altLang="zh-TW" sz="3200" b="1" dirty="0">
                <a:solidFill>
                  <a:srgbClr val="3333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、對外競賽迭有佳績</a:t>
            </a:r>
          </a:p>
          <a:p>
            <a:pPr>
              <a:tabLst>
                <a:tab pos="1279525" algn="r"/>
              </a:tabLst>
              <a:defRPr/>
            </a:pP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94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學年至</a:t>
            </a: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99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學年教師家長志工學生對外競賽榮譽榜統計表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結算至</a:t>
            </a:r>
            <a:r>
              <a:rPr lang="en-US" altLang="zh-TW" sz="2000" b="1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101/3/31 </a:t>
            </a:r>
            <a:endParaRPr lang="zh-TW" altLang="en-US" sz="2000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EEC0134-ABDE-4270-B8A1-AA2DBB214D20}" type="slidenum">
              <a:rPr lang="fr-FR" altLang="zh-TW" sz="1800" smtClean="0">
                <a:solidFill>
                  <a:srgbClr val="3333FF"/>
                </a:solidFill>
                <a:latin typeface="Calibri" pitchFamily="34" charset="0"/>
              </a:rPr>
              <a:pPr eaLnBrk="1" hangingPunct="1">
                <a:defRPr/>
              </a:pPr>
              <a:t>5</a:t>
            </a:fld>
            <a:endParaRPr lang="fr-FR" altLang="zh-TW" sz="1800" smtClean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476672"/>
            <a:ext cx="864096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zh-TW" altLang="en-US" sz="3200" b="1" dirty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三</a:t>
            </a:r>
            <a:r>
              <a:rPr lang="zh-TW" altLang="en-US" sz="3200" b="1" dirty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/>
                <a:ea typeface="標楷體"/>
                <a:cs typeface="Calibri" pitchFamily="34" charset="0"/>
              </a:rPr>
              <a:t>、六年多來</a:t>
            </a:r>
            <a:r>
              <a:rPr lang="zh-TW" altLang="en-US" sz="3200" b="1" dirty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勵精圖治</a:t>
            </a:r>
            <a:r>
              <a:rPr lang="zh-TW" sz="3200" b="1" dirty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的</a:t>
            </a:r>
            <a:r>
              <a:rPr lang="en-US" altLang="zh-TW" sz="3200" b="1" dirty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12</a:t>
            </a:r>
            <a:r>
              <a:rPr lang="zh-TW" altLang="en-US" sz="3200" b="1" dirty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道全方位策略</a:t>
            </a:r>
            <a:endParaRPr lang="zh-TW" altLang="en-US" sz="3200" b="1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1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、發展學校特色：     </a:t>
            </a:r>
            <a:endParaRPr lang="en-US" altLang="zh-TW" sz="20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保持傳統創造新猷，讓學校特色能多元且自然的發展；例如，體育團隊（網球、羽球、足球、圍棋）、社團活動（樂團、球隊、藝術）、資訊教育、特殊教育。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這是吸引家長與學生的要件。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2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、進行課程實驗：     </a:t>
            </a:r>
            <a:endParaRPr lang="en-US" altLang="zh-TW" sz="20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體育實驗班先行，視覺藝術班繼之，國語英語教育長期發展規畫。</a:t>
            </a:r>
            <a:endParaRPr lang="en-US" altLang="zh-TW" sz="20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英語教學與全美語教學是未來努力的重點。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3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、教師專業成長</a:t>
            </a: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: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   </a:t>
            </a:r>
            <a:endParaRPr lang="en-US" altLang="zh-TW" sz="20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 教師專業發展評鑑、教學輔導教師制度、進修研究、教學行動研究、</a:t>
            </a:r>
            <a:endParaRPr lang="en-US" altLang="zh-TW" sz="20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 教師進修研究基金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。教師專業程度與家長信賴度成正比。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4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、營造友善校園</a:t>
            </a: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: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 </a:t>
            </a:r>
            <a:r>
              <a:rPr lang="zh-TW" altLang="en-US" sz="2000" b="1" dirty="0">
                <a:solidFill>
                  <a:srgbClr val="3333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    </a:t>
            </a:r>
            <a:endParaRPr lang="en-US" altLang="zh-TW" sz="2000" b="1" dirty="0">
              <a:solidFill>
                <a:srgbClr val="3333FF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友善的師生關係、正向的輔導管教、互動的行政體系；以交互濡染模式使學校氛圍和諧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。唯有友善校園中山才會進步</a:t>
            </a: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!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1243FB7-FDFE-4A19-B45B-E14F3EBF4ED0}" type="slidenum">
              <a:rPr lang="fr-FR" altLang="zh-TW" sz="1800" smtClean="0">
                <a:solidFill>
                  <a:srgbClr val="3333FF"/>
                </a:solidFill>
                <a:latin typeface="Calibri" pitchFamily="34" charset="0"/>
              </a:rPr>
              <a:pPr eaLnBrk="1" hangingPunct="1">
                <a:defRPr/>
              </a:pPr>
              <a:t>6</a:t>
            </a:fld>
            <a:endParaRPr lang="fr-FR" altLang="zh-TW" sz="1800" smtClean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476672"/>
            <a:ext cx="849694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5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、增進親師關係</a:t>
            </a: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: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    </a:t>
            </a:r>
            <a:endParaRPr lang="en-US" altLang="zh-TW" sz="20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和諧的親師關係、良善的家長參與、優質的社區關懷；讓學校成為互信互愛的樂園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。這是學校社區化的必要條件。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6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、關懷學生生活</a:t>
            </a: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: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    </a:t>
            </a:r>
            <a:endParaRPr lang="en-US" altLang="zh-TW" sz="20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以鼓勵取代懲罰、用關心贏得信賴。使學生在生活上與學習上，不再有適應不良的情形。學校設有九項基金，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其中七項體現在對學生的生活關懷。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包括：清寒助學金、仁愛基金、學生對外活動基金、特教仁愛基金、健保基金、清寒課後活動基金、王明和獎助學金。</a:t>
            </a:r>
            <a:endParaRPr lang="zh-TW" altLang="en-US" sz="20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7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、鼓勵對外競賽</a:t>
            </a: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: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  </a:t>
            </a:r>
            <a:endParaRPr lang="en-US" altLang="zh-TW" sz="20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全方位的對外競賽、從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94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學年度起的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66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、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92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、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112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、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237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、</a:t>
            </a:r>
            <a:r>
              <a:rPr lang="en-US" altLang="zh-TW" sz="2000" b="1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247</a:t>
            </a:r>
            <a:r>
              <a:rPr lang="zh-TW" altLang="en-US" sz="2000" b="1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，到</a:t>
            </a:r>
            <a:r>
              <a:rPr lang="en-US" altLang="zh-TW" sz="2000" b="1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99</a:t>
            </a:r>
            <a:r>
              <a:rPr lang="zh-TW" altLang="en-US" sz="2000" b="1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學年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的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248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項次。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今年上學期已達</a:t>
            </a:r>
            <a:r>
              <a:rPr lang="en-US" altLang="zh-TW" sz="20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190</a:t>
            </a:r>
            <a:r>
              <a:rPr lang="zh-TW" altLang="en-US" sz="20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項次</a:t>
            </a:r>
            <a:r>
              <a:rPr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Calibri" pitchFamily="34" charset="0"/>
              </a:rPr>
              <a:t>，數字代表進步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。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>
              <a:defRPr/>
            </a:pPr>
            <a:r>
              <a:rPr lang="en-US" altLang="zh-TW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8</a:t>
            </a:r>
            <a:r>
              <a:rPr lang="zh-TW" altLang="en-US" sz="20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、改善校園校舍</a:t>
            </a:r>
            <a:endParaRPr lang="zh-TW" altLang="en-US" sz="20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2005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至</a:t>
            </a: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2010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五年內爭取經費新臺幣一億二千萬整修所有校舍、照明設備、普通教室、專科教室、並獲得三項績優獎牌。捷運蘆洲線通車，面向中山國小校門口設站，校舍風貌煥然一新。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學校整體改建先期規劃即將完成</a:t>
            </a:r>
            <a:r>
              <a:rPr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Calibri" pitchFamily="34" charset="0"/>
              </a:rPr>
              <a:t>，接著是爭取細部規畫以及改建經費，分期改建經費粗估至少</a:t>
            </a:r>
            <a:r>
              <a:rPr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Calibri" pitchFamily="34" charset="0"/>
              </a:rPr>
              <a:t>15</a:t>
            </a:r>
            <a:r>
              <a:rPr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Calibri" pitchFamily="34" charset="0"/>
              </a:rPr>
              <a:t>億元以上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。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585A137-BEA0-4507-971A-A5EC4E646667}" type="slidenum">
              <a:rPr lang="fr-FR" altLang="zh-TW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defRPr/>
              </a:pPr>
              <a:t>7</a:t>
            </a:fld>
            <a:endParaRPr lang="fr-FR" altLang="zh-TW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512" y="476672"/>
            <a:ext cx="8568952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zh-TW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9</a:t>
            </a:r>
            <a:r>
              <a:rPr lang="zh-TW" altLang="en-US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、創新特教經營   </a:t>
            </a:r>
            <a:endParaRPr lang="zh-TW" altLang="en-US" sz="24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目前有資優班、身障特教班、資源班等共</a:t>
            </a:r>
            <a:r>
              <a:rPr lang="en-US" altLang="zh-TW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14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班。</a:t>
            </a:r>
            <a:r>
              <a:rPr lang="en-US" altLang="zh-TW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2010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年獲得教育部特教教學卓越團隊金質獎（獎金新臺幣</a:t>
            </a:r>
            <a:r>
              <a:rPr lang="en-US" altLang="zh-TW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60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萬）。 </a:t>
            </a:r>
            <a:endParaRPr lang="zh-TW" altLang="en-US" sz="24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10</a:t>
            </a:r>
            <a:r>
              <a:rPr lang="zh-TW" altLang="en-US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、提升幼教素質 </a:t>
            </a:r>
            <a:endParaRPr lang="zh-TW" altLang="en-US" sz="24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幼教校舍改善與教保活動創新，五年來年年額滿須抽籤才能入園，</a:t>
            </a:r>
            <a:r>
              <a:rPr lang="en-US" altLang="zh-TW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2011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年奉准增設一班。 </a:t>
            </a:r>
            <a:endParaRPr lang="zh-TW" altLang="en-US" sz="24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11</a:t>
            </a:r>
            <a:r>
              <a:rPr lang="zh-TW" altLang="en-US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、學校形象行銷</a:t>
            </a:r>
            <a:endParaRPr lang="zh-TW" altLang="en-US" sz="24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 </a:t>
            </a:r>
            <a:r>
              <a:rPr lang="en-US" altLang="zh-TW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2010</a:t>
            </a: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年校務評鑑九項一次過關、優質學校累積六面獎牌（八項中的校長領導、行政管理、校園營造、資源統整、教師專業、學生學習。努力爭取課程規劃、專業發展）、利用網站及新聞媒體行銷到各處。</a:t>
            </a:r>
            <a:endParaRPr lang="zh-TW" altLang="en-US" sz="24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12</a:t>
            </a:r>
            <a:r>
              <a:rPr lang="zh-TW" altLang="en-US" sz="2400" b="1" dirty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Calibri" pitchFamily="34" charset="0"/>
              </a:rPr>
              <a:t>、激勵教師成長</a:t>
            </a:r>
            <a:endParaRPr lang="zh-TW" altLang="en-US" sz="2400" b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4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  設有教師進修研究基金，鼓勵教師各項對外競賽與進修研究。近幾年來迭有傑出的表現，在臺北市已經擁有嶄新的形象。</a:t>
            </a:r>
            <a:endParaRPr lang="zh-TW" altLang="en-US" sz="2400" dirty="0"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E6EB715-CDDE-4D4F-B7E4-3BA4C0948DA0}" type="slidenum">
              <a:rPr lang="fr-FR" altLang="zh-TW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defRPr/>
              </a:pPr>
              <a:t>8</a:t>
            </a:fld>
            <a:endParaRPr lang="fr-FR" altLang="zh-TW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250776"/>
            <a:ext cx="8496944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3600" b="1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sz="3600" b="1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叁、明日之星</a:t>
            </a:r>
            <a:r>
              <a:rPr lang="zh-TW" altLang="en-US" sz="3600" b="1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中山依然領先群倫</a:t>
            </a:r>
            <a:endParaRPr lang="zh-TW" altLang="en-US" sz="36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一、中山面臨的壓力</a:t>
            </a:r>
            <a:endParaRPr lang="zh-TW" altLang="en-US" sz="20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未來十年國內各級學校所面臨的壓力會越來越大。例如：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少子化的效應，所引發的班級數與學生數銳減；家長對教育的期待越來越高；全社會的結構改變越來越複雜，兒童管教輔導越來越棘手；科技越來越發展，導致學習型態與效應越複雜。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具體而言中山國小所面臨的還有下列：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、鄰近學校的發展腳步快速，形成磁吸效應，壓力越來越大。 </a:t>
            </a:r>
            <a:endParaRPr lang="zh-TW" altLang="en-US" sz="20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、教育政策的多元變化越大，造成教育事務多元多量與複雜。 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、學習需求的越來越廣，教師教學創新與專業素養，越受重視。</a:t>
            </a:r>
            <a:endParaRPr lang="zh-TW" altLang="en-US" sz="20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4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、孩子越來越少，家長的期待越來越高；形成學生適應力弱化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0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、全球競爭越激烈，教育必須跟隨時代；人才培育就是競爭力。 </a:t>
            </a:r>
            <a:endParaRPr lang="zh-TW" altLang="en-US" sz="20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6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、學生文化越新奇，班級經營越來越複雜，教育成本效益越低。 </a:t>
            </a: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7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、校舍老舊需全面改建，解決硬體設施，以符合進步教育所需。</a:t>
            </a:r>
            <a:endParaRPr lang="zh-TW" altLang="en-US" sz="2000" b="1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8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、親師關係越密切，師生關係越需要和諧，學校整體壓力越大。</a:t>
            </a:r>
            <a:endParaRPr lang="en-US" altLang="zh-TW" sz="2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0" hangingPunct="0">
              <a:defRPr/>
            </a:pPr>
            <a:r>
              <a:rPr kumimoji="0" lang="en-US" alt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9</a:t>
            </a:r>
            <a:r>
              <a:rPr kumimoji="0" lang="zh-TW" altLang="en-US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、創校即將屆滿</a:t>
            </a:r>
            <a:r>
              <a:rPr kumimoji="0" lang="en-US" altLang="zh-TW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80</a:t>
            </a:r>
            <a:r>
              <a:rPr kumimoji="0" lang="zh-TW" altLang="en-US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週年</a:t>
            </a:r>
            <a:r>
              <a:rPr kumimoji="0" lang="en-US" altLang="zh-TW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,</a:t>
            </a:r>
            <a:r>
              <a:rPr kumimoji="0" lang="zh-TW" altLang="en-US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昔日風華依舊</a:t>
            </a:r>
            <a:r>
              <a:rPr kumimoji="0" lang="en-US" altLang="zh-TW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,</a:t>
            </a:r>
            <a:r>
              <a:rPr kumimoji="0" lang="zh-TW" altLang="en-US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今日光環亮眼</a:t>
            </a:r>
            <a:r>
              <a:rPr kumimoji="0" lang="en-US" altLang="zh-TW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,</a:t>
            </a:r>
            <a:r>
              <a:rPr kumimoji="0" lang="zh-TW" altLang="en-US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明日仍需燁耀</a:t>
            </a:r>
            <a:r>
              <a:rPr kumimoji="0" lang="en-US" altLang="zh-TW" sz="2000" b="1" dirty="0">
                <a:solidFill>
                  <a:srgbClr val="3333FF"/>
                </a:solidFill>
                <a:latin typeface="標楷體"/>
                <a:ea typeface="標楷體"/>
                <a:cs typeface="Times New Roman" pitchFamily="18" charset="0"/>
              </a:rPr>
              <a:t>!</a:t>
            </a:r>
          </a:p>
          <a:p>
            <a:pPr eaLnBrk="0" hangingPunct="0">
              <a:defRPr/>
            </a:pP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10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、校舍老舊改建在即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,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先期規劃即將完成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,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細部規畫與後續工程繁複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,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有待全體同仁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.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家長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.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校友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.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社區人士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…</a:t>
            </a:r>
            <a:r>
              <a:rPr kumimoji="0" lang="zh-TW" altLang="en-US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等等通力合作集中力量克紹其成</a:t>
            </a:r>
            <a:r>
              <a:rPr kumimoji="0" lang="en-US" altLang="zh-TW" sz="2000" b="1" dirty="0">
                <a:solidFill>
                  <a:srgbClr val="FF0000"/>
                </a:solidFill>
                <a:latin typeface="標楷體"/>
                <a:ea typeface="標楷體"/>
                <a:cs typeface="Times New Roman" pitchFamily="18" charset="0"/>
              </a:rPr>
              <a:t>.</a:t>
            </a:r>
            <a:endParaRPr kumimoji="0" lang="zh-TW" altLang="en-US" sz="2000" dirty="0">
              <a:ea typeface="+mn-ea"/>
            </a:endParaRPr>
          </a:p>
          <a:p>
            <a:pPr eaLnBrk="0" hangingPunct="0">
              <a:defRPr/>
            </a:pPr>
            <a:endParaRPr lang="zh-TW" altLang="en-US" sz="2000" b="1" dirty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3AA53BE-D604-49A5-B345-EE2CFB6384E8}" type="slidenum">
              <a:rPr lang="fr-FR" altLang="zh-TW" sz="1800" smtClean="0">
                <a:solidFill>
                  <a:srgbClr val="3333FF"/>
                </a:solidFill>
                <a:latin typeface="Calibri" pitchFamily="34" charset="0"/>
              </a:rPr>
              <a:pPr eaLnBrk="1" hangingPunct="1">
                <a:defRPr/>
              </a:pPr>
              <a:t>9</a:t>
            </a:fld>
            <a:endParaRPr lang="fr-FR" altLang="zh-TW" sz="1800" smtClean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55658"/>
            <a:ext cx="81369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 altLang="zh-TW" sz="1200" dirty="0">
              <a:latin typeface="細明體" pitchFamily="49" charset="-120"/>
              <a:ea typeface="細明體" pitchFamily="49" charset="-120"/>
              <a:cs typeface="Arial" pitchFamily="34" charset="0"/>
            </a:endParaRPr>
          </a:p>
          <a:p>
            <a:pPr>
              <a:defRPr/>
            </a:pPr>
            <a:r>
              <a:rPr lang="zh-TW" altLang="en-US" sz="36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Arial" pitchFamily="34" charset="0"/>
              </a:rPr>
              <a:t>二</a:t>
            </a:r>
            <a:r>
              <a:rPr lang="ja-JP" altLang="en-US" sz="36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Arial" pitchFamily="34" charset="0"/>
              </a:rPr>
              <a:t>ヽ</a:t>
            </a:r>
            <a:r>
              <a:rPr lang="zh-TW" altLang="en-US" sz="36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Arial" pitchFamily="34" charset="0"/>
              </a:rPr>
              <a:t>我的深切期望</a:t>
            </a:r>
            <a:endParaRPr lang="en-US" altLang="zh-TW" sz="3600" b="1" dirty="0">
              <a:solidFill>
                <a:srgbClr val="FF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>
              <a:defRPr/>
            </a:pP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    </a:t>
            </a:r>
            <a:r>
              <a:rPr lang="zh-TW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近六年多來大家一直很支持也很配合學校各項業務，我也不負大家的期望把中山「帶上來」，中山年歲雖然資深但風華依舊在。</a:t>
            </a:r>
            <a:endParaRPr lang="zh-TW" sz="20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1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追求更和諧</a:t>
            </a:r>
            <a:endParaRPr lang="zh-TW" altLang="en-US" sz="2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    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本學期即將要面臨的校長遴選，對中山國小而言是一件相當重要的事。「和諧團結求進步」是眾所周知的，特別是面臨校長遴選，更需要讓外界知道學校內的氛圍。我懇切的期望大家要更和諧更團結，在此關鍵時刻，紛紛擾擾都不利於下任校長人的遴選。</a:t>
            </a:r>
            <a:endParaRPr lang="zh-TW" altLang="en-US" sz="20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en-US" altLang="zh-TW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2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、追求更進步</a:t>
            </a:r>
            <a:endParaRPr lang="zh-TW" altLang="en-US" sz="2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     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「滿足現狀就會落伍」這個道理大家都懂，中山國近六年多來大家的努力，已經建立相當不錯的品牌，這是大家努力的成果，得來不易希望大家都能加以珍惜。</a:t>
            </a:r>
            <a:endParaRPr lang="en-US" altLang="zh-TW" sz="2000" b="1" dirty="0">
              <a:solidFill>
                <a:srgbClr val="3333FF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eaLnBrk="0" hangingPunct="0">
              <a:defRPr/>
            </a:pP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    未來中山除了維持既有的良好表現之外，希望登上高峰之後，還能邁向更高峰。包括：</a:t>
            </a:r>
            <a:r>
              <a:rPr lang="zh-TW" altLang="en-US" sz="2000" b="1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優質學校認證、各項對外競賽成果、親師關係與師生關係的和諧融洽、對弱勢學生的關懷、學生各項學習的充實、教師專業發展的持續成長、校園總體營造的繼續經營等等</a:t>
            </a:r>
            <a: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，都是我們的強項，也是家長、學生及社會所感到滿意的。</a:t>
            </a:r>
            <a:endParaRPr lang="zh-TW" altLang="en-US" sz="2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116</Template>
  <TotalTime>323</TotalTime>
  <Words>2248</Words>
  <Application>Microsoft Office PowerPoint</Application>
  <PresentationFormat>如螢幕大小 (4:3)</PresentationFormat>
  <Paragraphs>228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116</vt:lpstr>
      <vt:lpstr>昨日之星 今日之星 明日之星 ---願  中山永遠是顆閃耀之星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教學卓越團隊與學校創新經營</dc:title>
  <dc:creator>janelee</dc:creator>
  <cp:lastModifiedBy>user</cp:lastModifiedBy>
  <cp:revision>70</cp:revision>
  <dcterms:created xsi:type="dcterms:W3CDTF">2012-02-13T07:13:55Z</dcterms:created>
  <dcterms:modified xsi:type="dcterms:W3CDTF">2012-04-11T00:07:28Z</dcterms:modified>
</cp:coreProperties>
</file>