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14"/>
  </p:notesMasterIdLst>
  <p:sldIdLst>
    <p:sldId id="256" r:id="rId2"/>
    <p:sldId id="257" r:id="rId3"/>
    <p:sldId id="258" r:id="rId4"/>
    <p:sldId id="263" r:id="rId5"/>
    <p:sldId id="259" r:id="rId6"/>
    <p:sldId id="262" r:id="rId7"/>
    <p:sldId id="268" r:id="rId8"/>
    <p:sldId id="261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FF9900"/>
    <a:srgbClr val="FFCC00"/>
    <a:srgbClr val="292929"/>
    <a:srgbClr val="660066"/>
    <a:srgbClr val="666699"/>
    <a:srgbClr val="CC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82F37E-EC0D-4FBB-8020-87AB2269F8B2}" type="datetimeFigureOut">
              <a:rPr lang="zh-TW" altLang="en-US"/>
              <a:pPr>
                <a:defRPr/>
              </a:pPr>
              <a:t>2012/8/31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DAFB870-5E99-41EF-B5B6-84DA42BC374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55483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zh-TW" altLang="zh-TW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zh-TW" altLang="zh-TW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zh-TW" altLang="zh-TW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zh-TW" altLang="zh-TW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sp>
        <p:nvSpPr>
          <p:cNvPr id="809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809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EE9EE-294F-4B60-A746-8E008B4A23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6BBEE-990D-4261-AC8E-3F09BBCC536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A377F-0DDC-4C68-A243-42F6752BBCF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EF27A-5492-4DBD-8AEA-8EA1B46ACBD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F7695-2B78-452B-B429-1DAFE1CDE5C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A5F9-5B1E-4FFB-8B45-203BD97906F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C3B55-2BBB-4710-8C61-5CFC2EBC5F1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67A35-1E9A-424D-80E8-3ECCA408024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6C606-FEB6-47E4-B0E1-BED418182EF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B1D3B-EDD1-4D42-9CCD-CCE1B044E79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01A32-47FB-41CC-9D77-1545FCDFB08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798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zh-TW" altLang="zh-TW" sz="240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7987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zh-TW" altLang="zh-TW" sz="2400">
                  <a:latin typeface="Times New Roman" pitchFamily="18" charset="0"/>
                </a:endParaRPr>
              </a:p>
            </p:txBody>
          </p:sp>
          <p:sp>
            <p:nvSpPr>
              <p:cNvPr id="7987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798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98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/>
            </a:lvl1pPr>
          </a:lstStyle>
          <a:p>
            <a:pPr>
              <a:defRPr/>
            </a:pPr>
            <a:fld id="{E8387971-5A2E-4614-821E-46844095A21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988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kumimoji="1"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&#23416;&#31461;&#26257;&#26399;&#29983;&#27963;&#26280;&#39154;&#39135;&#32722;&#24931;&#22823;&#35519;&#26597;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topic.parenting.com.tw/issue/2012school/article_list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csps.tp.edu.tw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33258;&#25105;&#21109;&#20316;&#19981;&#20381;&#36084;&#35299;&#31572;.docx" TargetMode="External"/><Relationship Id="rId3" Type="http://schemas.openxmlformats.org/officeDocument/2006/relationships/hyperlink" Target="&#22914;&#20309;&#25351;&#23566;&#23401;&#23376;&#27880;&#38899;&#25340;&#35712;.docx" TargetMode="External"/><Relationship Id="rId7" Type="http://schemas.openxmlformats.org/officeDocument/2006/relationships/hyperlink" Target="&#29238;&#27597;&#31649;&#25945;&#23401;&#23376;&#30340;&#21407;&#21063;.docx" TargetMode="External"/><Relationship Id="rId2" Type="http://schemas.openxmlformats.org/officeDocument/2006/relationships/hyperlink" Target="&#23567;&#19968;&#26032;&#29983;&#23478;&#38263;&#24819;&#35201;&#20102;&#35299;&#30340;&#22823;&#23567;&#20107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25913;&#21892;&#20581;&#24536;&#30340;&#26041;&#27861;.docx" TargetMode="External"/><Relationship Id="rId11" Type="http://schemas.openxmlformats.org/officeDocument/2006/relationships/image" Target="../media/image18.gif"/><Relationship Id="rId5" Type="http://schemas.openxmlformats.org/officeDocument/2006/relationships/hyperlink" Target="&#36628;&#23566;&#23401;&#23376;&#20570;&#23478;&#24237;&#20316;&#26989;.docx" TargetMode="External"/><Relationship Id="rId10" Type="http://schemas.openxmlformats.org/officeDocument/2006/relationships/image" Target="../media/image17.gif"/><Relationship Id="rId4" Type="http://schemas.openxmlformats.org/officeDocument/2006/relationships/hyperlink" Target="&#22283;&#23383;&#31558;&#38918;&#26550;&#27083;&#30340;&#37325;&#35201;.docx" TargetMode="External"/><Relationship Id="rId9" Type="http://schemas.openxmlformats.org/officeDocument/2006/relationships/hyperlink" Target="&#29677;&#32026;&#26032;&#32862;&#20107;&#20214;&#22577;&#23566;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20302;&#24180;&#32026;&#30340;&#23416;&#32722;&#28310;&#20633;.docx" TargetMode="External"/><Relationship Id="rId7" Type="http://schemas.openxmlformats.org/officeDocument/2006/relationships/image" Target="../media/image15.gif"/><Relationship Id="rId2" Type="http://schemas.openxmlformats.org/officeDocument/2006/relationships/hyperlink" Target="&#20302;&#24180;&#32026;&#30340;&#29983;&#27963;&#28310;&#20633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hyperlink" Target="http://tw.class.uschoolnet.com/class/?csid=css000000090230" TargetMode="External"/><Relationship Id="rId4" Type="http://schemas.openxmlformats.org/officeDocument/2006/relationships/hyperlink" Target="&#23567;&#19968;&#26032;&#29983;&#31687;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205038"/>
            <a:ext cx="7056438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zh-TW" altLang="en-US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台北市中山區中山國民小學  </a:t>
            </a:r>
            <a:br>
              <a:rPr lang="zh-TW" altLang="en-US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zh-TW" altLang="en-US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新生家長座談會</a:t>
            </a:r>
            <a:br>
              <a:rPr lang="zh-TW" altLang="en-US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en-US" altLang="zh-TW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2       </a:t>
            </a:r>
            <a:r>
              <a:rPr lang="zh-TW" altLang="en-US" sz="2000" smtClean="0">
                <a:solidFill>
                  <a:srgbClr val="666633"/>
                </a:solidFill>
                <a:latin typeface="華康POP1體W9" pitchFamily="49" charset="-120"/>
                <a:ea typeface="華康POP1體W9" pitchFamily="49" charset="-120"/>
              </a:rPr>
              <a:t>分享人</a:t>
            </a:r>
            <a:r>
              <a:rPr lang="zh-TW" altLang="zh-TW" sz="2000" b="1" smtClean="0"/>
              <a:t>：</a:t>
            </a:r>
            <a:r>
              <a:rPr lang="zh-TW" altLang="en-US" sz="20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二年四班麗美老師 </a:t>
            </a:r>
            <a:r>
              <a:rPr lang="en-US" altLang="zh-TW" sz="20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2012/08/30</a:t>
            </a:r>
            <a:r>
              <a:rPr lang="en-US" altLang="zh-TW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en-US" altLang="zh-TW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420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endParaRPr lang="en-US" altLang="zh-TW" sz="4200" smtClean="0">
              <a:solidFill>
                <a:srgbClr val="6666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魏碑體外字集" pitchFamily="49" charset="-120"/>
              <a:ea typeface="華康魏碑體外字集" pitchFamily="49" charset="-12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89363"/>
            <a:ext cx="6858000" cy="1773237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4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3" pitchFamily="49" charset="-120"/>
                <a:ea typeface="華康POP1體W9" pitchFamily="49" charset="-120"/>
              </a:rPr>
              <a:t>吾</a:t>
            </a:r>
            <a:r>
              <a:rPr lang="zh-TW" altLang="en-US" sz="4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POP1體W9" pitchFamily="49" charset="-120"/>
              </a:rPr>
              <a:t>家子女初長成</a:t>
            </a:r>
            <a:br>
              <a:rPr lang="zh-TW" altLang="en-US" sz="4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POP1體W9" pitchFamily="49" charset="-120"/>
              </a:rPr>
            </a:br>
            <a:r>
              <a:rPr lang="zh-TW" altLang="en-US" sz="480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POP1體W9" pitchFamily="49" charset="-120"/>
              </a:rPr>
              <a:t>談</a:t>
            </a:r>
            <a:r>
              <a:rPr lang="zh-TW" altLang="en-US" sz="400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魏碑體外字集" pitchFamily="49" charset="-120"/>
                <a:ea typeface="華康POP1體W9" pitchFamily="49" charset="-120"/>
              </a:rPr>
              <a:t>小一家長關心的大小事</a:t>
            </a:r>
          </a:p>
        </p:txBody>
      </p:sp>
      <p:pic>
        <p:nvPicPr>
          <p:cNvPr id="3076" name="Picture 8" descr="baa6077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5056188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" descr="d16c468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79095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403350" y="765175"/>
            <a:ext cx="7561263" cy="3024188"/>
          </a:xfrm>
        </p:spPr>
        <p:txBody>
          <a:bodyPr/>
          <a:lstStyle/>
          <a:p>
            <a:pPr algn="ctr">
              <a:defRPr/>
            </a:pPr>
            <a:r>
              <a:rPr lang="zh-TW" altLang="en-US" sz="42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數字會說話</a:t>
            </a:r>
            <a:r>
              <a:rPr lang="en-US" altLang="zh-TW" sz="42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42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en-US" altLang="zh-TW" sz="4200" b="1" dirty="0" smtClean="0">
                <a:solidFill>
                  <a:srgbClr val="666633"/>
                </a:solidFill>
                <a:latin typeface="華康魏碑體外字集" pitchFamily="49" charset="-120"/>
                <a:ea typeface="華康魏碑體外字集" pitchFamily="49" charset="-120"/>
              </a:rPr>
              <a:t>w9</a:t>
            </a: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台灣僅有</a:t>
            </a:r>
            <a:r>
              <a:rPr lang="en-US" altLang="zh-TW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59.9</a:t>
            </a:r>
            <a:r>
              <a:rPr lang="zh-TW" altLang="en-U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％</a:t>
            </a: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的學童每週經常與家人吃飯。</a:t>
            </a:r>
            <a: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與義大利</a:t>
            </a:r>
            <a:r>
              <a:rPr lang="en-US" altLang="zh-TW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93.8</a:t>
            </a:r>
            <a:r>
              <a:rPr lang="zh-TW" altLang="en-U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％</a:t>
            </a: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相距甚遠 ，低於平均值是</a:t>
            </a:r>
            <a:r>
              <a:rPr lang="en-US" altLang="zh-TW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78.5</a:t>
            </a:r>
            <a:r>
              <a:rPr lang="zh-TW" altLang="en-U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％</a:t>
            </a: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。</a:t>
            </a:r>
            <a: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</a:t>
            </a:r>
            <a: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</a:b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反映在兒童生活態度上， 有</a:t>
            </a:r>
            <a:r>
              <a:rPr lang="en-US" altLang="zh-TW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21.7</a:t>
            </a:r>
            <a:r>
              <a:rPr lang="zh-TW" altLang="en-U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 ％</a:t>
            </a:r>
            <a:r>
              <a:rPr lang="zh-TW" altLang="en-US" sz="22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覺得自己很孤單。 </a:t>
            </a:r>
            <a:r>
              <a:rPr lang="en-US" altLang="zh-TW" sz="2800" b="1" dirty="0" smtClean="0">
                <a:solidFill>
                  <a:srgbClr val="FF9900"/>
                </a:solidFill>
                <a:latin typeface="華康魏碑體外字集" pitchFamily="49" charset="-120"/>
                <a:ea typeface="華康魏碑體外字集" pitchFamily="49" charset="-120"/>
              </a:rPr>
              <a:t/>
            </a:r>
            <a:br>
              <a:rPr lang="en-US" altLang="zh-TW" sz="2800" b="1" dirty="0" smtClean="0">
                <a:solidFill>
                  <a:srgbClr val="FF9900"/>
                </a:solidFill>
                <a:latin typeface="華康魏碑體外字集" pitchFamily="49" charset="-120"/>
                <a:ea typeface="華康魏碑體外字集" pitchFamily="49" charset="-120"/>
              </a:rPr>
            </a:br>
            <a:endParaRPr lang="zh-TW" altLang="en-US" sz="2800" b="1" dirty="0">
              <a:solidFill>
                <a:srgbClr val="FF9900"/>
              </a:solidFill>
              <a:latin typeface="華康魏碑體外字集" pitchFamily="49" charset="-120"/>
              <a:ea typeface="華康魏碑體外字集" pitchFamily="49" charset="-120"/>
            </a:endParaRPr>
          </a:p>
        </p:txBody>
      </p:sp>
      <p:sp>
        <p:nvSpPr>
          <p:cNvPr id="11267" name="副標題 2"/>
          <p:cNvSpPr>
            <a:spLocks noGrp="1"/>
          </p:cNvSpPr>
          <p:nvPr>
            <p:ph type="subTitle" idx="1"/>
          </p:nvPr>
        </p:nvSpPr>
        <p:spPr>
          <a:xfrm>
            <a:off x="900113" y="3962400"/>
            <a:ext cx="8243887" cy="1482725"/>
          </a:xfrm>
        </p:spPr>
        <p:txBody>
          <a:bodyPr/>
          <a:lstStyle/>
          <a:p>
            <a:pPr>
              <a:defRPr/>
            </a:pP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小一學童平均身高</a:t>
            </a:r>
            <a:r>
              <a:rPr lang="en-US" altLang="zh-TW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119.5</a:t>
            </a: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公分，平均體重</a:t>
            </a:r>
            <a:r>
              <a:rPr lang="en-US" altLang="zh-TW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23.4</a:t>
            </a: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公斤。</a:t>
            </a:r>
            <a:endParaRPr lang="en-US" altLang="zh-TW" sz="24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國小學童平均每年級身高增加</a:t>
            </a:r>
            <a:r>
              <a:rPr lang="en-US" altLang="zh-TW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6</a:t>
            </a: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公分，體重增加</a:t>
            </a:r>
            <a:r>
              <a:rPr lang="en-US" altLang="zh-TW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公斤。</a:t>
            </a:r>
            <a:endParaRPr lang="en-US" altLang="zh-TW" sz="24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2400" b="1" dirty="0" smtClean="0">
                <a:solidFill>
                  <a:schemeClr val="accent4">
                    <a:lumMod val="65000"/>
                    <a:lumOff val="35000"/>
                  </a:schemeClr>
                </a:solidFill>
                <a:latin typeface="標楷體" pitchFamily="65" charset="-120"/>
                <a:ea typeface="標楷體" pitchFamily="65" charset="-120"/>
              </a:rPr>
              <a:t>     </a:t>
            </a:r>
            <a:endParaRPr lang="en-US" altLang="zh-TW" sz="2400" b="1" dirty="0" smtClean="0">
              <a:solidFill>
                <a:schemeClr val="accent4">
                  <a:lumMod val="65000"/>
                  <a:lumOff val="3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zh-TW" altLang="en-US" sz="3200" b="1" dirty="0" smtClean="0">
                <a:latin typeface="華康POP1體W7" pitchFamily="49" charset="-120"/>
                <a:ea typeface="華康POP1體W7" pitchFamily="49" charset="-120"/>
                <a:hlinkClick r:id="rId2" action="ppaction://hlinkfile"/>
              </a:rPr>
              <a:t>學童暑期生活暨飲食習慣大調查</a:t>
            </a:r>
            <a:endParaRPr lang="zh-TW" altLang="en-US" sz="3200" b="1" dirty="0" smtClean="0">
              <a:latin typeface="華康POP1體W7" pitchFamily="49" charset="-120"/>
              <a:ea typeface="華康POP1體W7" pitchFamily="49" charset="-120"/>
            </a:endParaRPr>
          </a:p>
        </p:txBody>
      </p:sp>
      <p:pic>
        <p:nvPicPr>
          <p:cNvPr id="11268" name="Picture 7" descr="http://photo.ihergo.com/photo/icon/onion/e111de7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5013325"/>
            <a:ext cx="7937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http://photo.ihergo.com/photo/icon/onion/5a6157d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765175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zh-TW" altLang="en-US" sz="4400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結語</a:t>
            </a:r>
          </a:p>
        </p:txBody>
      </p:sp>
      <p:sp>
        <p:nvSpPr>
          <p:cNvPr id="12291" name="內容版面配置區 2"/>
          <p:cNvSpPr>
            <a:spLocks noGrp="1"/>
          </p:cNvSpPr>
          <p:nvPr>
            <p:ph idx="1"/>
          </p:nvPr>
        </p:nvSpPr>
        <p:spPr>
          <a:xfrm>
            <a:off x="611188" y="1412875"/>
            <a:ext cx="8281987" cy="511175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家庭與學校原本就是不同場所，</a:t>
            </a:r>
            <a:endParaRPr lang="en-US" altLang="zh-TW" sz="3600" dirty="0" smtClean="0">
              <a:solidFill>
                <a:schemeClr val="accent4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需要的是彼此支援，</a:t>
            </a:r>
            <a:endParaRPr lang="en-US" altLang="zh-TW" sz="3600" dirty="0" smtClean="0">
              <a:solidFill>
                <a:schemeClr val="accent4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chemeClr val="accent4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而非互相複製。</a:t>
            </a:r>
            <a:endParaRPr lang="en-US" altLang="zh-TW" sz="3600" dirty="0" smtClean="0">
              <a:solidFill>
                <a:schemeClr val="accent4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「家庭」永遠是孩子成長的地方，</a:t>
            </a:r>
            <a:endParaRPr lang="en-US" altLang="zh-TW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唯有「家人」無條件的關愛與支持，</a:t>
            </a:r>
            <a:endParaRPr lang="en-US" altLang="zh-TW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才能快樂健康的長大，</a:t>
            </a:r>
            <a:endParaRPr lang="en-US" altLang="zh-TW" sz="36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7" pitchFamily="49" charset="-120"/>
              <a:ea typeface="華康隸書體W7" pitchFamily="49" charset="-120"/>
            </a:endParaRPr>
          </a:p>
          <a:p>
            <a:pPr algn="ctr">
              <a:buFont typeface="Wingdings" pitchFamily="2" charset="2"/>
              <a:buNone/>
              <a:defRPr/>
            </a:pPr>
            <a:r>
              <a:rPr lang="zh-TW" altLang="en-US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7" pitchFamily="49" charset="-120"/>
                <a:ea typeface="華康隸書體W7" pitchFamily="49" charset="-120"/>
              </a:rPr>
              <a:t>並且成為一個擁有幸福人生的人</a:t>
            </a:r>
            <a:r>
              <a:rPr lang="zh-TW" altLang="en-US" sz="3600" dirty="0" smtClean="0">
                <a:solidFill>
                  <a:srgbClr val="FF9900"/>
                </a:solidFill>
                <a:latin typeface="華康隸書體W7" pitchFamily="49" charset="-120"/>
                <a:ea typeface="華康隸書體W7" pitchFamily="49" charset="-120"/>
              </a:rPr>
              <a:t>。</a:t>
            </a:r>
            <a:endParaRPr lang="en-US" altLang="zh-TW" sz="3600" dirty="0" smtClean="0">
              <a:solidFill>
                <a:srgbClr val="FF9900"/>
              </a:solidFill>
              <a:latin typeface="華康隸書體W7" pitchFamily="49" charset="-120"/>
              <a:ea typeface="華康隸書體W7" pitchFamily="49" charset="-120"/>
            </a:endParaRPr>
          </a:p>
          <a:p>
            <a:pPr algn="r">
              <a:buFont typeface="Wingdings" pitchFamily="2" charset="2"/>
              <a:buNone/>
              <a:defRPr/>
            </a:pPr>
            <a:r>
              <a:rPr lang="zh-TW" altLang="en-US" dirty="0" smtClean="0"/>
              <a:t>                             </a:t>
            </a:r>
            <a:endParaRPr lang="zh-TW" altLang="en-US" sz="2000" dirty="0" smtClean="0">
              <a:solidFill>
                <a:schemeClr val="bg1">
                  <a:lumMod val="25000"/>
                </a:schemeClr>
              </a:solidFill>
              <a:latin typeface="華康隸書體W7" pitchFamily="49" charset="-120"/>
              <a:ea typeface="華康隸書體W7" pitchFamily="49" charset="-120"/>
            </a:endParaRPr>
          </a:p>
        </p:txBody>
      </p:sp>
      <p:pic>
        <p:nvPicPr>
          <p:cNvPr id="12292" name="Picture 10" descr="d16c468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04813"/>
            <a:ext cx="8651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9" descr="131544736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7988" y="465296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rgbClr val="666633"/>
                </a:solidFill>
                <a:latin typeface="華康魏碑體外字集" pitchFamily="49" charset="-120"/>
                <a:ea typeface="華康魏碑體外字集" pitchFamily="49" charset="-120"/>
              </a:rPr>
              <a:t>參考資料來源出處</a:t>
            </a:r>
            <a:endParaRPr lang="zh-TW" altLang="en-US" dirty="0">
              <a:solidFill>
                <a:srgbClr val="666633"/>
              </a:solidFill>
              <a:latin typeface="華康魏碑體外字集" pitchFamily="49" charset="-120"/>
              <a:ea typeface="華康魏碑體外字集" pitchFamily="49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http://topic.parenting.com.tw/issue/2012school/article_list.aspx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親子天下</a:t>
            </a:r>
            <a:r>
              <a:rPr lang="en-US" altLang="zh-TW" dirty="0" smtClean="0"/>
              <a:t>—2012</a:t>
            </a:r>
            <a:r>
              <a:rPr lang="zh-TW" altLang="en-US" dirty="0" smtClean="0"/>
              <a:t>親子天下開學季網路專輯</a:t>
            </a:r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r>
              <a:rPr lang="zh-TW" altLang="en-US" dirty="0" smtClean="0"/>
              <a:t>財團法人</a:t>
            </a:r>
            <a:r>
              <a:rPr lang="en-US" altLang="zh-TW" dirty="0" smtClean="0"/>
              <a:t>—</a:t>
            </a:r>
            <a:r>
              <a:rPr lang="zh-TW" altLang="en-US" dirty="0" smtClean="0"/>
              <a:t>台灣癌症基金會</a:t>
            </a:r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學童暑期生活暨飲食習慣大調查</a:t>
            </a:r>
            <a:endParaRPr lang="en-US" altLang="zh-TW" dirty="0" smtClean="0"/>
          </a:p>
          <a:p>
            <a:endParaRPr lang="en-US" altLang="zh-TW" dirty="0" smtClean="0"/>
          </a:p>
          <a:p>
            <a:pPr>
              <a:buNone/>
            </a:pPr>
            <a:r>
              <a:rPr lang="zh-TW" altLang="en-US" dirty="0" smtClean="0"/>
              <a:t>   </a:t>
            </a:r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endParaRPr lang="zh-TW" altLang="en-US" dirty="0"/>
          </a:p>
        </p:txBody>
      </p:sp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4000" b="1" smtClean="0">
                <a:solidFill>
                  <a:srgbClr val="666633"/>
                </a:solidFill>
                <a:ea typeface="華康魏碑體外字集" pitchFamily="49" charset="-120"/>
              </a:rPr>
              <a:t>小一新鮮人的難題</a:t>
            </a:r>
            <a:br>
              <a:rPr lang="zh-TW" altLang="en-US" sz="4000" b="1" smtClean="0">
                <a:solidFill>
                  <a:srgbClr val="666633"/>
                </a:solidFill>
                <a:ea typeface="華康魏碑體外字集" pitchFamily="49" charset="-120"/>
              </a:rPr>
            </a:br>
            <a:r>
              <a:rPr lang="zh-TW" altLang="en-US" sz="4000" b="1" smtClean="0">
                <a:solidFill>
                  <a:srgbClr val="666633"/>
                </a:solidFill>
                <a:ea typeface="華康魏碑體外字集" pitchFamily="49" charset="-120"/>
              </a:rPr>
              <a:t>家長的疑慮</a:t>
            </a:r>
          </a:p>
        </p:txBody>
      </p:sp>
      <p:sp>
        <p:nvSpPr>
          <p:cNvPr id="82970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00200"/>
            <a:ext cx="4184650" cy="4530725"/>
          </a:xfrm>
        </p:spPr>
        <p:txBody>
          <a:bodyPr/>
          <a:lstStyle/>
          <a:p>
            <a:pPr eaLnBrk="1" hangingPunct="1">
              <a:defRPr/>
            </a:pPr>
            <a:r>
              <a:rPr kumimoji="0"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" pitchFamily="49" charset="-120"/>
                <a:ea typeface="華康楷書體W7" pitchFamily="49" charset="-120"/>
              </a:rPr>
              <a:t>如何和老師有效的溝通？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" pitchFamily="49" charset="-120"/>
                <a:ea typeface="華康楷書體W7" pitchFamily="49" charset="-120"/>
              </a:rPr>
              <a:t>孩子不肯進教室怎麼辦？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" pitchFamily="49" charset="-120"/>
                <a:ea typeface="華康楷書體W7" pitchFamily="49" charset="-120"/>
              </a:rPr>
              <a:t>早上總是賴床遲到怎麼辦？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" pitchFamily="49" charset="-120"/>
                <a:ea typeface="華康楷書體W7" pitchFamily="49" charset="-120"/>
              </a:rPr>
              <a:t>注音符號趕不上進度怎麼辦？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" pitchFamily="49" charset="-120"/>
                <a:ea typeface="華康楷書體W7" pitchFamily="49" charset="-120"/>
              </a:rPr>
              <a:t>學國字從零開始跟得上嗎？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" pitchFamily="49" charset="-120"/>
                <a:ea typeface="華康楷書體W7" pitchFamily="49" charset="-120"/>
              </a:rPr>
              <a:t>數學會不會學不來 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" pitchFamily="49" charset="-120"/>
                <a:ea typeface="華康楷書體W7" pitchFamily="49" charset="-120"/>
              </a:rPr>
              <a:t>考試卷應該不會寫吧？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" pitchFamily="49" charset="-120"/>
                <a:ea typeface="華康楷書體W7" pitchFamily="49" charset="-120"/>
              </a:rPr>
              <a:t>沒耐心總是坐不住好擔心？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" pitchFamily="49" charset="-120"/>
                <a:ea typeface="華康楷書體W7" pitchFamily="49" charset="-120"/>
              </a:rPr>
              <a:t>好怕交了壞朋友學到壞行為</a:t>
            </a:r>
            <a:r>
              <a:rPr lang="zh-TW" altLang="en-US" sz="22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！</a:t>
            </a:r>
            <a:endParaRPr lang="zh-TW" altLang="en-US" sz="22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楷書體W7" pitchFamily="49" charset="-120"/>
              <a:ea typeface="華康楷書體W7" pitchFamily="49" charset="-120"/>
            </a:endParaRPr>
          </a:p>
          <a:p>
            <a:pPr eaLnBrk="1" hangingPunct="1">
              <a:defRPr/>
            </a:pPr>
            <a:endParaRPr lang="zh-TW" altLang="en-US" sz="20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zh-TW" altLang="en-US" sz="20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zh-TW" altLang="en-US" sz="2000" dirty="0" smtClean="0"/>
          </a:p>
          <a:p>
            <a:pPr eaLnBrk="1" hangingPunct="1">
              <a:defRPr/>
            </a:pPr>
            <a:endParaRPr lang="zh-TW" altLang="en-US" sz="2000" dirty="0" smtClean="0"/>
          </a:p>
          <a:p>
            <a:pPr eaLnBrk="1" hangingPunct="1">
              <a:defRPr/>
            </a:pPr>
            <a:endParaRPr lang="en-US" altLang="zh-TW" sz="2000" dirty="0" smtClean="0"/>
          </a:p>
        </p:txBody>
      </p:sp>
      <p:sp>
        <p:nvSpPr>
          <p:cNvPr id="82971" name="Rectangle 27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600200"/>
            <a:ext cx="4321175" cy="4530725"/>
          </a:xfrm>
        </p:spPr>
        <p:txBody>
          <a:bodyPr/>
          <a:lstStyle/>
          <a:p>
            <a:pPr eaLnBrk="1" hangingPunct="1">
              <a:defRPr/>
            </a:pPr>
            <a:endParaRPr lang="en-US" altLang="zh-TW" sz="2000" b="1" i="1" dirty="0" smtClean="0">
              <a:solidFill>
                <a:srgbClr val="FF9900"/>
              </a:solidFill>
              <a:latin typeface="華康楷書體W7" pitchFamily="49" charset="-120"/>
              <a:ea typeface="華康楷書體W7" pitchFamily="49" charset="-120"/>
            </a:endParaRPr>
          </a:p>
          <a:p>
            <a:pPr eaLnBrk="1" hangingPunct="1">
              <a:defRPr/>
            </a:pPr>
            <a:endParaRPr lang="en-US" altLang="zh-TW" sz="2000" b="1" i="1" dirty="0" smtClean="0">
              <a:solidFill>
                <a:srgbClr val="FF9900"/>
              </a:solidFill>
              <a:latin typeface="華康楷書體W7" pitchFamily="49" charset="-120"/>
              <a:ea typeface="華康楷書體W7" pitchFamily="49" charset="-120"/>
            </a:endParaRP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太熱  </a:t>
            </a:r>
            <a:r>
              <a:rPr lang="zh-TW" altLang="en-US" sz="2200" b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沒有冷氣受得了嗎？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吃飯慢  寫字慢  怎麼辦？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嗯 </a:t>
            </a:r>
            <a:r>
              <a:rPr lang="zh-TW" altLang="en-US" sz="2200" b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在褲子如何是好？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怕打針  怕被罵  什麼都怕！怕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打掃  排隊  上廁所  </a:t>
            </a:r>
            <a:r>
              <a:rPr lang="zh-TW" altLang="en-US" sz="2200" b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都不會！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丟三落四  忘東忘西  好擔心？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被高年級或同學欺負怎麼辦？</a:t>
            </a:r>
          </a:p>
          <a:p>
            <a:pPr eaLnBrk="1" hangingPunct="1">
              <a:defRPr/>
            </a:pPr>
            <a:r>
              <a:rPr lang="zh-TW" altLang="en-US" sz="22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楷書體W7(P)" pitchFamily="2" charset="-120"/>
                <a:ea typeface="華康楷書體W7(P)" pitchFamily="2" charset="-120"/>
              </a:rPr>
              <a:t>萬一受傷了好心疼！</a:t>
            </a:r>
          </a:p>
          <a:p>
            <a:pPr eaLnBrk="1" hangingPunct="1">
              <a:defRPr/>
            </a:pPr>
            <a:r>
              <a:rPr lang="zh-TW" altLang="en-US" sz="2200" b="1" dirty="0" smtClean="0">
                <a:solidFill>
                  <a:srgbClr val="4D4D4D"/>
                </a:solidFill>
                <a:latin typeface="華康楷書體W7(P)" pitchFamily="2" charset="-120"/>
                <a:ea typeface="華康楷書體W7(P)" pitchFamily="2" charset="-120"/>
              </a:rPr>
              <a:t>害羞  內向  沒有朋友好擔心？</a:t>
            </a:r>
          </a:p>
        </p:txBody>
      </p:sp>
      <p:pic>
        <p:nvPicPr>
          <p:cNvPr id="4101" name="Picture 29" descr="131544736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0481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181962439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373216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281987" cy="1143000"/>
          </a:xfrm>
        </p:spPr>
        <p:txBody>
          <a:bodyPr/>
          <a:lstStyle/>
          <a:p>
            <a:pPr algn="ctr" eaLnBrk="1" hangingPunct="1"/>
            <a:r>
              <a:rPr lang="zh-TW" altLang="en-US" b="1" smtClean="0">
                <a:solidFill>
                  <a:srgbClr val="666633"/>
                </a:solidFill>
                <a:ea typeface="華康魏碑體外字集" pitchFamily="49" charset="-120"/>
              </a:rPr>
              <a:t>誰比較</a:t>
            </a:r>
            <a:r>
              <a:rPr lang="zh-TW" altLang="en-US" i="1" smtClean="0">
                <a:solidFill>
                  <a:srgbClr val="666633"/>
                </a:solidFill>
                <a:ea typeface="華康POP1體W9" pitchFamily="49" charset="-120"/>
              </a:rPr>
              <a:t>焦慮</a:t>
            </a:r>
            <a:r>
              <a:rPr lang="zh-TW" altLang="en-US" b="1" smtClean="0"/>
              <a:t>？</a:t>
            </a:r>
            <a:r>
              <a:rPr lang="zh-TW" altLang="en-US" b="1" smtClean="0">
                <a:solidFill>
                  <a:srgbClr val="666633"/>
                </a:solidFill>
                <a:ea typeface="華康魏碑體外字集" pitchFamily="49" charset="-120"/>
              </a:rPr>
              <a:t>爸媽</a:t>
            </a:r>
            <a:r>
              <a:rPr lang="zh-TW" altLang="en-US" b="1" smtClean="0"/>
              <a:t>？</a:t>
            </a:r>
            <a:r>
              <a:rPr lang="zh-TW" altLang="en-US" b="1" smtClean="0">
                <a:solidFill>
                  <a:srgbClr val="666633"/>
                </a:solidFill>
                <a:ea typeface="華康魏碑體外字集" pitchFamily="49" charset="-120"/>
              </a:rPr>
              <a:t>爺奶</a:t>
            </a:r>
            <a:r>
              <a:rPr lang="zh-TW" altLang="en-US" b="1" smtClean="0"/>
              <a:t>？</a:t>
            </a:r>
            <a:r>
              <a:rPr lang="zh-TW" altLang="en-US" b="1" smtClean="0">
                <a:solidFill>
                  <a:srgbClr val="666633"/>
                </a:solidFill>
                <a:ea typeface="華康魏碑體外字集" pitchFamily="49" charset="-120"/>
              </a:rPr>
              <a:t>孩子</a:t>
            </a:r>
            <a:r>
              <a:rPr lang="zh-TW" altLang="en-US" b="1" smtClean="0"/>
              <a:t>？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TW" altLang="en-US" sz="3200" smtClean="0">
                <a:solidFill>
                  <a:srgbClr val="FF9900"/>
                </a:solidFill>
                <a:ea typeface="華康POP1體W9" pitchFamily="49" charset="-120"/>
              </a:rPr>
              <a:t>放不下的是誰？</a:t>
            </a:r>
          </a:p>
          <a:p>
            <a:pPr eaLnBrk="1" hangingPunct="1"/>
            <a:r>
              <a:rPr lang="zh-TW" altLang="en-US" sz="3200" smtClean="0">
                <a:solidFill>
                  <a:srgbClr val="FF9900"/>
                </a:solidFill>
                <a:ea typeface="華康POP1體W9" pitchFamily="49" charset="-120"/>
              </a:rPr>
              <a:t>有壓力的是誰？</a:t>
            </a:r>
          </a:p>
          <a:p>
            <a:pPr eaLnBrk="1" hangingPunct="1"/>
            <a:r>
              <a:rPr lang="zh-TW" altLang="en-US" sz="3200" smtClean="0">
                <a:solidFill>
                  <a:srgbClr val="FF9900"/>
                </a:solidFill>
                <a:ea typeface="華康POP1體W9" pitchFamily="49" charset="-120"/>
              </a:rPr>
              <a:t>無法調適的是誰？</a:t>
            </a:r>
          </a:p>
          <a:p>
            <a:pPr eaLnBrk="1" hangingPunct="1"/>
            <a:endParaRPr lang="zh-TW" altLang="en-US" sz="3200" smtClean="0">
              <a:solidFill>
                <a:srgbClr val="FF9900"/>
              </a:solidFill>
              <a:ea typeface="華康POP1體W9" pitchFamily="49" charset="-120"/>
            </a:endParaRPr>
          </a:p>
          <a:p>
            <a:pPr eaLnBrk="1" hangingPunct="1"/>
            <a:endParaRPr lang="en-US" altLang="zh-TW" sz="3200" smtClean="0">
              <a:solidFill>
                <a:srgbClr val="FF9900"/>
              </a:solidFill>
              <a:ea typeface="華康POP1體W9" pitchFamily="49" charset="-120"/>
            </a:endParaRP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539750" y="4149725"/>
            <a:ext cx="84613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3000" b="1" dirty="0">
                <a:solidFill>
                  <a:srgbClr val="4D4D4D"/>
                </a:solidFill>
                <a:latin typeface="華康特粗楷體(P)" pitchFamily="2" charset="-120"/>
                <a:ea typeface="書法中楷" pitchFamily="2" charset="-120"/>
              </a:rPr>
              <a:t>提前做好功課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特粗楷體(P)" pitchFamily="2" charset="-120"/>
                <a:ea typeface="書法中楷" pitchFamily="2" charset="-120"/>
              </a:rPr>
              <a:t>面對它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書法中楷" pitchFamily="2" charset="-120"/>
              </a:rPr>
              <a:t>。</a:t>
            </a:r>
            <a:endParaRPr lang="zh-TW" altLang="en-US" sz="3200" dirty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特粗楷體(P)" pitchFamily="2" charset="-120"/>
              <a:ea typeface="書法中楷" pitchFamily="2" charset="-120"/>
            </a:endParaRPr>
          </a:p>
          <a:p>
            <a:pPr>
              <a:defRPr/>
            </a:pPr>
            <a:r>
              <a:rPr lang="zh-TW" altLang="en-US" sz="3000" b="1" dirty="0">
                <a:solidFill>
                  <a:srgbClr val="4D4D4D"/>
                </a:solidFill>
                <a:latin typeface="華康特粗楷體(P)" pitchFamily="2" charset="-120"/>
                <a:ea typeface="書法中楷" pitchFamily="2" charset="-120"/>
              </a:rPr>
              <a:t>親子一起做好心理準備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特粗楷體(P)" pitchFamily="2" charset="-120"/>
                <a:ea typeface="書法中楷" pitchFamily="2" charset="-120"/>
              </a:rPr>
              <a:t>接受它 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書法中楷" pitchFamily="2" charset="-120"/>
              </a:rPr>
              <a:t>。</a:t>
            </a:r>
            <a:r>
              <a:rPr lang="zh-TW" altLang="en-US" sz="3000" dirty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特粗楷體(P)" pitchFamily="2" charset="-120"/>
                <a:ea typeface="書法中楷" pitchFamily="2" charset="-120"/>
              </a:rPr>
              <a:t> </a:t>
            </a:r>
          </a:p>
          <a:p>
            <a:pPr>
              <a:defRPr/>
            </a:pPr>
            <a:r>
              <a:rPr lang="zh-TW" altLang="en-US" sz="3000" b="1" dirty="0">
                <a:solidFill>
                  <a:srgbClr val="4D4D4D"/>
                </a:solidFill>
                <a:latin typeface="華康特粗楷體(P)" pitchFamily="2" charset="-120"/>
                <a:ea typeface="書法中楷" pitchFamily="2" charset="-120"/>
              </a:rPr>
              <a:t>分析判斷歸納調適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特粗楷體(P)" pitchFamily="2" charset="-120"/>
                <a:ea typeface="書法中楷" pitchFamily="2" charset="-120"/>
              </a:rPr>
              <a:t>處理它</a:t>
            </a:r>
            <a:r>
              <a:rPr lang="zh-TW" altLang="en-US" sz="32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書法中楷" pitchFamily="2" charset="-120"/>
              </a:rPr>
              <a:t>。</a:t>
            </a:r>
            <a:r>
              <a:rPr lang="zh-TW" altLang="en-US" sz="3000" dirty="0">
                <a:solidFill>
                  <a:srgbClr val="4D4D4D"/>
                </a:solidFill>
                <a:latin typeface="華康特粗楷體(P)" pitchFamily="2" charset="-120"/>
                <a:ea typeface="書法中楷" pitchFamily="2" charset="-120"/>
              </a:rPr>
              <a:t>  </a:t>
            </a:r>
          </a:p>
          <a:p>
            <a:pPr>
              <a:defRPr/>
            </a:pPr>
            <a:r>
              <a:rPr lang="zh-TW" altLang="en-US" sz="3000" b="1" dirty="0">
                <a:solidFill>
                  <a:srgbClr val="4D4D4D"/>
                </a:solidFill>
                <a:latin typeface="華康特粗楷體(P)" pitchFamily="2" charset="-120"/>
                <a:ea typeface="書法中楷" pitchFamily="2" charset="-120"/>
              </a:rPr>
              <a:t>用關懷加愛心來支持陪伴，請放寬心來</a:t>
            </a:r>
            <a:r>
              <a:rPr lang="zh-TW" altLang="en-US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特粗楷體(P)" pitchFamily="2" charset="-120"/>
                <a:ea typeface="書法中楷" pitchFamily="2" charset="-120"/>
              </a:rPr>
              <a:t>放下它</a:t>
            </a:r>
            <a:r>
              <a:rPr lang="zh-TW" altLang="en-US" sz="32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書法中楷" pitchFamily="2" charset="-120"/>
              </a:rPr>
              <a:t>！</a:t>
            </a:r>
          </a:p>
        </p:txBody>
      </p:sp>
      <p:pic>
        <p:nvPicPr>
          <p:cNvPr id="5125" name="Picture 10" descr="efb50fe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2636838"/>
            <a:ext cx="7191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2" descr="1b38f9e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557338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4" descr="5c74592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220503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6" descr="da4c2d5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4724400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76250"/>
            <a:ext cx="9144000" cy="1584325"/>
          </a:xfrm>
        </p:spPr>
        <p:txBody>
          <a:bodyPr/>
          <a:lstStyle/>
          <a:p>
            <a:pPr algn="ctr" eaLnBrk="1" hangingPunct="1">
              <a:defRPr/>
            </a:pPr>
            <a:r>
              <a:rPr lang="zh-TW" altLang="en-US" sz="4200" b="1" dirty="0" smtClean="0">
                <a:solidFill>
                  <a:srgbClr val="666633"/>
                </a:solidFill>
                <a:ea typeface="華康魏碑體外字集" pitchFamily="49" charset="-120"/>
              </a:rPr>
              <a:t>藉由他人經驗</a:t>
            </a:r>
            <a:br>
              <a:rPr lang="zh-TW" altLang="en-US" sz="4200" b="1" dirty="0" smtClean="0">
                <a:solidFill>
                  <a:srgbClr val="666633"/>
                </a:solidFill>
                <a:ea typeface="華康魏碑體外字集" pitchFamily="49" charset="-120"/>
              </a:rPr>
            </a:br>
            <a:r>
              <a:rPr lang="zh-TW" altLang="en-US" sz="4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魏碑體外字集" pitchFamily="49" charset="-120"/>
              </a:rPr>
              <a:t>快速 </a:t>
            </a:r>
            <a:r>
              <a:rPr lang="zh-TW" altLang="en-US" sz="4200" b="1" dirty="0" smtClean="0">
                <a:solidFill>
                  <a:srgbClr val="666633"/>
                </a:solidFill>
                <a:ea typeface="華康魏碑體外字集" pitchFamily="49" charset="-120"/>
              </a:rPr>
              <a:t>大量 累積自己的經驗是</a:t>
            </a:r>
            <a:r>
              <a:rPr lang="zh-TW" altLang="en-US" sz="4200" b="1" i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魏碑體外字集" pitchFamily="49" charset="-120"/>
              </a:rPr>
              <a:t>捷徑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76475"/>
            <a:ext cx="7772400" cy="4581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zh-TW" sz="2600" dirty="0" smtClean="0">
                <a:solidFill>
                  <a:srgbClr val="FF9900"/>
                </a:solidFill>
                <a:ea typeface="華康POP1體W9" pitchFamily="49" charset="-120"/>
              </a:rPr>
              <a:t> </a:t>
            </a:r>
            <a:r>
              <a:rPr lang="en-US" altLang="zh-TW" sz="2400" b="1" dirty="0" smtClean="0">
                <a:solidFill>
                  <a:srgbClr val="FF9900"/>
                </a:solidFill>
              </a:rPr>
              <a:t>◎</a:t>
            </a: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老師的經驗、家長的經驗可參考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     </a:t>
            </a:r>
            <a:r>
              <a:rPr lang="zh-TW" altLang="en-US" sz="2400" b="1" dirty="0" smtClean="0">
                <a:solidFill>
                  <a:srgbClr val="FF9900"/>
                </a:solidFill>
              </a:rPr>
              <a:t>◎</a:t>
            </a: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減少摸索、跌跌撞撞、嘗試錯誤的過程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        </a:t>
            </a:r>
            <a:r>
              <a:rPr lang="zh-TW" altLang="en-US" sz="2400" b="1" dirty="0" smtClean="0">
                <a:solidFill>
                  <a:srgbClr val="FF9900"/>
                </a:solidFill>
              </a:rPr>
              <a:t>◎</a:t>
            </a: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參考、</a:t>
            </a:r>
            <a:r>
              <a:rPr lang="zh-TW" altLang="en-US" sz="3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華康POP1體W9" pitchFamily="49" charset="-120"/>
              </a:rPr>
              <a:t>篩選</a:t>
            </a:r>
            <a:r>
              <a:rPr lang="zh-TW" altLang="en-US" sz="3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、調整成適合自己的方法</a:t>
            </a:r>
          </a:p>
          <a:p>
            <a:pPr eaLnBrk="1" hangingPunct="1">
              <a:lnSpc>
                <a:spcPct val="80000"/>
              </a:lnSpc>
              <a:defRPr/>
            </a:pPr>
            <a:endParaRPr lang="zh-TW" altLang="en-US" sz="3200" b="1" dirty="0" smtClean="0">
              <a:solidFill>
                <a:srgbClr val="663300"/>
              </a:solidFill>
              <a:latin typeface="華康楷書體W7(P)" pitchFamily="2" charset="-120"/>
              <a:ea typeface="華康楷書體W7(P)" pitchFamily="2" charset="-12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zh-TW" altLang="en-US" sz="20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       </a:t>
            </a:r>
            <a:r>
              <a:rPr lang="zh-TW" altLang="en-US" sz="24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→台北市中山區中山國民小學首頁→網站導覽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zh-TW" altLang="en-US" sz="24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                          → 班級網頁二年級→ </a:t>
            </a:r>
            <a:r>
              <a:rPr lang="en-US" altLang="zh-TW" sz="24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204</a:t>
            </a:r>
            <a:r>
              <a:rPr lang="en-US" altLang="zh-TW" sz="2400" b="1" dirty="0" smtClean="0">
                <a:solidFill>
                  <a:srgbClr val="663300"/>
                </a:solidFill>
                <a:ea typeface="華康楷書體W7(P)" pitchFamily="2" charset="-120"/>
              </a:rPr>
              <a:t>“</a:t>
            </a:r>
            <a:r>
              <a:rPr lang="zh-TW" altLang="en-US" sz="24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妙妙屋</a:t>
            </a:r>
            <a:r>
              <a:rPr lang="zh-TW" altLang="en-US" sz="2400" b="1" dirty="0" smtClean="0">
                <a:solidFill>
                  <a:srgbClr val="663300"/>
                </a:solidFill>
                <a:ea typeface="華康楷書體W7(P)" pitchFamily="2" charset="-120"/>
              </a:rPr>
              <a:t>”</a:t>
            </a:r>
            <a:endParaRPr lang="zh-TW" altLang="en-US" sz="2400" b="1" dirty="0" smtClean="0">
              <a:solidFill>
                <a:srgbClr val="663300"/>
              </a:solidFill>
              <a:latin typeface="華康楷書體W7(P)" pitchFamily="2" charset="-120"/>
              <a:ea typeface="華康楷書體W7(P)" pitchFamily="2" charset="-120"/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zh-TW" altLang="en-US" sz="2400" b="1" dirty="0" smtClean="0">
                <a:solidFill>
                  <a:srgbClr val="663300"/>
                </a:solidFill>
                <a:latin typeface="華康楷書體W7(P)" pitchFamily="2" charset="-120"/>
                <a:ea typeface="華康楷書體W7(P)" pitchFamily="2" charset="-120"/>
              </a:rPr>
              <a:t>                                             →麗美老師的教學檔案</a:t>
            </a:r>
            <a:r>
              <a:rPr lang="zh-TW" altLang="en-US" sz="1800" dirty="0" smtClean="0"/>
              <a:t> </a:t>
            </a:r>
            <a:endParaRPr lang="en-US" altLang="zh-TW" sz="1800" dirty="0" smtClean="0"/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zh-TW" sz="1800" dirty="0" smtClean="0"/>
              <a:t>   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zh-TW" sz="1800" b="1" dirty="0" smtClean="0">
                <a:hlinkClick r:id="rId2"/>
              </a:rPr>
              <a:t>http://www.csps.tp.edu.tw/</a:t>
            </a:r>
            <a:endParaRPr lang="en-US" altLang="zh-TW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altLang="zh-TW" sz="1800" dirty="0" smtClean="0"/>
          </a:p>
          <a:p>
            <a:pPr algn="l" eaLnBrk="1" hangingPunct="1">
              <a:lnSpc>
                <a:spcPct val="80000"/>
              </a:lnSpc>
              <a:defRPr/>
            </a:pPr>
            <a:endParaRPr lang="zh-TW" altLang="en-US" sz="1800" dirty="0" smtClean="0"/>
          </a:p>
          <a:p>
            <a:pPr algn="r" eaLnBrk="1" hangingPunct="1">
              <a:lnSpc>
                <a:spcPct val="80000"/>
              </a:lnSpc>
              <a:defRPr/>
            </a:pPr>
            <a:endParaRPr lang="zh-TW" altLang="en-US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zh-TW" altLang="en-US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1800" dirty="0" smtClean="0"/>
              <a:t>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1800" dirty="0" smtClean="0"/>
              <a:t>  </a:t>
            </a:r>
          </a:p>
        </p:txBody>
      </p:sp>
      <p:pic>
        <p:nvPicPr>
          <p:cNvPr id="6148" name="Picture 5" descr="3ca8b99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40052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7c00a00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4868863"/>
            <a:ext cx="7191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3800" b="1" smtClean="0">
                <a:solidFill>
                  <a:srgbClr val="666633"/>
                </a:solidFill>
                <a:ea typeface="華康魏碑體外字集" pitchFamily="49" charset="-120"/>
              </a:rPr>
              <a:t>有些觀念</a:t>
            </a:r>
            <a:br>
              <a:rPr lang="zh-TW" altLang="en-US" sz="3800" b="1" smtClean="0">
                <a:solidFill>
                  <a:srgbClr val="666633"/>
                </a:solidFill>
                <a:ea typeface="華康魏碑體外字集" pitchFamily="49" charset="-120"/>
              </a:rPr>
            </a:br>
            <a:r>
              <a:rPr lang="zh-TW" altLang="en-US" sz="3800" b="1" smtClean="0">
                <a:solidFill>
                  <a:srgbClr val="666633"/>
                </a:solidFill>
                <a:ea typeface="華康魏碑體外字集" pitchFamily="49" charset="-120"/>
              </a:rPr>
              <a:t>您               應該都知道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00200"/>
            <a:ext cx="8459787" cy="45307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只有家長的配合、支援與協助，才能成就好老師。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有些事不是付出努力就能獲得相對應的代價。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有些努力是不能立即見到效果的。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孩子身心發展、成長環境不同，學習成效各異。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齊頭式的公平，絕對不是真正的公平。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老師和家長一樣，都需要摸索，也都需要累積經驗 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解決問題</a:t>
            </a:r>
            <a:r>
              <a:rPr lang="zh-TW" altLang="en-US" sz="24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，</a:t>
            </a:r>
            <a:r>
              <a:rPr lang="zh-TW" altLang="en-US" sz="2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老師沒有特效藥，只有共同努力對症下藥。</a:t>
            </a:r>
          </a:p>
          <a:p>
            <a:pPr eaLnBrk="1" hangingPunct="1">
              <a:defRPr/>
            </a:pP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培養好習慣</a:t>
            </a:r>
            <a:r>
              <a:rPr lang="zh-TW" altLang="en-US" sz="2600" dirty="0" smtClean="0">
                <a:solidFill>
                  <a:srgbClr val="4D4D4D"/>
                </a:solidFill>
                <a:ea typeface="華康POP1體W9" pitchFamily="49" charset="-120"/>
              </a:rPr>
              <a:t>“</a:t>
            </a: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日積月累</a:t>
            </a:r>
            <a:r>
              <a:rPr lang="zh-TW" altLang="en-US" sz="2600" dirty="0" smtClean="0">
                <a:solidFill>
                  <a:srgbClr val="4D4D4D"/>
                </a:solidFill>
                <a:ea typeface="華康POP1體W9" pitchFamily="49" charset="-120"/>
              </a:rPr>
              <a:t>”</a:t>
            </a:r>
            <a:r>
              <a:rPr lang="zh-TW" altLang="en-US" sz="2600" dirty="0" smtClean="0">
                <a:solidFill>
                  <a:srgbClr val="4D4D4D"/>
                </a:solidFill>
                <a:latin typeface="華康POP1體W9" pitchFamily="49" charset="-120"/>
                <a:ea typeface="華康POP1體W9" pitchFamily="49" charset="-120"/>
              </a:rPr>
              <a:t>才是省事、省錢又省力的王道。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zh-TW" altLang="en-US" sz="2600" dirty="0" smtClean="0"/>
          </a:p>
          <a:p>
            <a:pPr eaLnBrk="1" hangingPunct="1">
              <a:defRPr/>
            </a:pPr>
            <a:endParaRPr lang="zh-TW" altLang="en-US" sz="2600" dirty="0" smtClean="0"/>
          </a:p>
          <a:p>
            <a:pPr eaLnBrk="1" hangingPunct="1">
              <a:defRPr/>
            </a:pPr>
            <a:endParaRPr lang="en-US" altLang="zh-TW" sz="2400" dirty="0" smtClean="0"/>
          </a:p>
        </p:txBody>
      </p:sp>
      <p:pic>
        <p:nvPicPr>
          <p:cNvPr id="7172" name="Picture 5" descr="18196244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7625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1" descr="41fe32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551656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2" descr="41fe32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544512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3" descr="41fe32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544512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zh-TW" sz="3800" b="1" dirty="0" smtClean="0">
                <a:solidFill>
                  <a:srgbClr val="666633"/>
                </a:solidFill>
                <a:ea typeface="華康魏碑體外字集" pitchFamily="49" charset="-120"/>
              </a:rPr>
              <a:t>  </a:t>
            </a:r>
            <a:r>
              <a:rPr lang="zh-TW" altLang="en-US" sz="3800" b="1" dirty="0" smtClean="0">
                <a:solidFill>
                  <a:srgbClr val="666633"/>
                </a:solidFill>
                <a:ea typeface="華康魏碑體外字集" pitchFamily="49" charset="-120"/>
              </a:rPr>
              <a:t>有些事情</a:t>
            </a:r>
            <a:br>
              <a:rPr lang="zh-TW" altLang="en-US" sz="3800" b="1" dirty="0" smtClean="0">
                <a:solidFill>
                  <a:srgbClr val="666633"/>
                </a:solidFill>
                <a:ea typeface="華康魏碑體外字集" pitchFamily="49" charset="-120"/>
              </a:rPr>
            </a:br>
            <a:r>
              <a:rPr lang="zh-TW" altLang="en-US" sz="3800" b="1" dirty="0" smtClean="0">
                <a:solidFill>
                  <a:srgbClr val="666633"/>
                </a:solidFill>
                <a:ea typeface="華康魏碑體外字集" pitchFamily="49" charset="-120"/>
              </a:rPr>
              <a:t>您               可能還不太明瞭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00200"/>
            <a:ext cx="860425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大小繁瑣事務全操心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 關鍵時刻哪有餘力來</a:t>
            </a:r>
            <a:r>
              <a:rPr lang="zh-TW" altLang="en-US" sz="2200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費心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沒有萬能的老師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所以需要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不斷的研習進修</a:t>
            </a:r>
            <a:endParaRPr kumimoji="0" lang="zh-TW" altLang="en-US" sz="2200" dirty="0" smtClean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POP1體W9" pitchFamily="49" charset="-120"/>
              <a:ea typeface="華康POP1體W9" pitchFamily="49" charset="-12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老師的面子</a:t>
            </a:r>
            <a:r>
              <a:rPr lang="zh-TW" altLang="en-US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團體的力量真偉大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善加運用不費力</a:t>
            </a:r>
            <a:r>
              <a:rPr lang="zh-TW" altLang="en-US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免操心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關心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協助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支持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，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勝於監督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批評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指責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身教示範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避重就輕、趨吉避凶是本能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無關說謊</a:t>
            </a:r>
            <a:r>
              <a:rPr lang="zh-TW" altLang="en-US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，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</a:rPr>
              <a:t>引導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、解讀很重要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“日理萬機</a:t>
            </a:r>
            <a:r>
              <a:rPr lang="zh-TW" alt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角色扮演”？</a:t>
            </a:r>
            <a:r>
              <a:rPr kumimoji="0"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sz="22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朋友</a:t>
            </a:r>
            <a:r>
              <a:rPr lang="zh-TW" alt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媽媽</a:t>
            </a:r>
            <a:r>
              <a:rPr lang="zh-TW" alt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警察</a:t>
            </a:r>
            <a:r>
              <a:rPr lang="zh-TW" alt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法官</a:t>
            </a:r>
            <a:r>
              <a:rPr lang="zh-TW" altLang="en-US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ea typeface="華康POP1體W9" pitchFamily="49" charset="-120"/>
              </a:rPr>
              <a:t>、</a:t>
            </a:r>
            <a:r>
              <a:rPr lang="zh-TW" altLang="en-US" sz="2200" dirty="0" smtClean="0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偵探</a:t>
            </a:r>
            <a:r>
              <a:rPr lang="zh-TW" altLang="en-US" sz="2200" dirty="0" smtClean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？</a:t>
            </a:r>
            <a:endParaRPr kumimoji="0" lang="zh-TW" altLang="en-US" sz="2200" dirty="0" smtClean="0">
              <a:solidFill>
                <a:srgbClr val="29292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POP1體W9" pitchFamily="49" charset="-120"/>
              <a:ea typeface="華康POP1體W9" pitchFamily="49" charset="-12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kumimoji="0"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自己做了什麼？選擇性失憶</a:t>
            </a:r>
            <a:r>
              <a:rPr kumimoji="0" lang="en-US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？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kumimoji="0"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原版重述您行嗎</a:t>
            </a:r>
            <a:r>
              <a:rPr kumimoji="0" lang="en-US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？</a:t>
            </a:r>
            <a:endParaRPr kumimoji="0" lang="zh-TW" altLang="en-US" sz="2200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華康POP1體W9" pitchFamily="49" charset="-120"/>
              <a:ea typeface="華康POP1體W9" pitchFamily="49" charset="-12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kumimoji="0"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鷹爸</a:t>
            </a:r>
            <a:r>
              <a:rPr lang="zh-TW" altLang="en-US" sz="2200" dirty="0" smtClean="0">
                <a:solidFill>
                  <a:srgbClr val="33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、</a:t>
            </a:r>
            <a:r>
              <a:rPr kumimoji="0"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虎媽 </a:t>
            </a:r>
            <a:r>
              <a:rPr kumimoji="0" lang="zh-TW" altLang="en-US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≠ </a:t>
            </a:r>
            <a:r>
              <a:rPr kumimoji="0" lang="zh-TW" altLang="en-US" sz="2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孩子的功成名就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不能輸在起跑點上 </a:t>
            </a:r>
            <a:r>
              <a:rPr lang="en-US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？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 </a:t>
            </a:r>
            <a:r>
              <a:rPr lang="en-US" altLang="en-US" sz="32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→</a:t>
            </a:r>
            <a:r>
              <a:rPr lang="zh-TW" altLang="en-US" sz="2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 </a:t>
            </a:r>
            <a:r>
              <a:rPr lang="zh-TW" altLang="en-US" sz="2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華康POP1體W9" pitchFamily="49" charset="-120"/>
                <a:ea typeface="華康POP1體W9" pitchFamily="49" charset="-120"/>
              </a:rPr>
              <a:t>先跑一定就會贏嗎？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zh-TW" altLang="en-US" sz="2200" dirty="0" smtClean="0">
              <a:effectLst>
                <a:outerShdw blurRad="38100" dist="38100" dir="2700000" algn="tl">
                  <a:srgbClr val="FFFFFF"/>
                </a:outerShdw>
              </a:effectLst>
              <a:latin typeface="華康POP1體W9" pitchFamily="49" charset="-120"/>
              <a:ea typeface="華康POP1體W9" pitchFamily="49" charset="-12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zh-TW" sz="2000" dirty="0" smtClean="0"/>
          </a:p>
        </p:txBody>
      </p:sp>
      <p:pic>
        <p:nvPicPr>
          <p:cNvPr id="8196" name="Picture 5" descr="181962443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549275"/>
            <a:ext cx="8651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5531890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084763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b="1" dirty="0" smtClean="0">
                <a:solidFill>
                  <a:srgbClr val="666633"/>
                </a:solidFill>
                <a:latin typeface="華康魏碑體外字集" pitchFamily="49" charset="-120"/>
                <a:ea typeface="華康魏碑體外字集" pitchFamily="49" charset="-120"/>
              </a:rPr>
              <a:t>     十要             十不</a:t>
            </a:r>
            <a:endParaRPr lang="zh-TW" altLang="en-US" sz="4000" b="1" dirty="0">
              <a:solidFill>
                <a:srgbClr val="666633"/>
              </a:solidFill>
              <a:latin typeface="華康魏碑體外字集" pitchFamily="49" charset="-120"/>
              <a:ea typeface="華康魏碑體外字集" pitchFamily="49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39552" y="1600200"/>
            <a:ext cx="4320480" cy="4530725"/>
          </a:xfrm>
        </p:spPr>
        <p:txBody>
          <a:bodyPr/>
          <a:lstStyle/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擬訂並培養規律的生活作息</a:t>
            </a: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提供機會與時間，學習自我負責</a:t>
            </a: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培養正向情感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可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以穩定情緒</a:t>
            </a: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身心健康</a:t>
            </a:r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未來</a:t>
            </a:r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擁有無限的可能</a:t>
            </a: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「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管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教」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是要先教再管</a:t>
            </a:r>
            <a:endParaRPr lang="zh-TW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掌握身心發展、確認問題癥結</a:t>
            </a:r>
          </a:p>
          <a:p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做好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情緒控管、理性良性溝通</a:t>
            </a:r>
            <a:endParaRPr lang="en-US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全面探討，假設存疑、小心求證</a:t>
            </a: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要隨時調整、修正，凡事有彈性</a:t>
            </a:r>
            <a:endParaRPr lang="en-US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情緒平穩、表達簡要、態度溫和</a:t>
            </a:r>
            <a:endParaRPr lang="en-US" altLang="zh-TW" sz="2000" dirty="0" smtClean="0">
              <a:solidFill>
                <a:schemeClr val="accent4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pPr>
              <a:buNone/>
            </a:pPr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   </a:t>
            </a:r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語氣堅定</a:t>
            </a:r>
          </a:p>
          <a:p>
            <a:endParaRPr lang="zh-TW" altLang="en-US" sz="1800" dirty="0">
              <a:latin typeface="華康POP1體W5" pitchFamily="49" charset="-120"/>
              <a:ea typeface="華康POP1體W5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4008" y="1600200"/>
            <a:ext cx="4499992" cy="4530725"/>
          </a:xfrm>
        </p:spPr>
        <p:txBody>
          <a:bodyPr/>
          <a:lstStyle/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編理由、找藉口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孩子學得快</a:t>
            </a:r>
            <a:endParaRPr lang="zh-TW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剝奪、代勞，</a:t>
            </a:r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孩子學</a:t>
            </a:r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會推諉塞責 </a:t>
            </a: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阻絕困擾不安的負向情感</a:t>
            </a: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身心健康失衡則萬事不</a:t>
            </a:r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可行</a:t>
            </a:r>
            <a:endParaRPr lang="zh-TW" altLang="zh-TW" sz="2000" dirty="0" smtClean="0">
              <a:solidFill>
                <a:schemeClr val="accent4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非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「只管不教」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 或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「只教不管」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 </a:t>
            </a:r>
            <a:endParaRPr lang="zh-TW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別做影響自信、打擊自尊的比較</a:t>
            </a: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不良身教：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疵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牙咧嘴</a:t>
            </a:r>
            <a:r>
              <a:rPr lang="zh-TW" altLang="en-US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、</a:t>
            </a:r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口出惡言</a:t>
            </a:r>
          </a:p>
          <a:p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片面歸咎，輕舉妄動</a:t>
            </a:r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傷感情</a:t>
            </a:r>
            <a:endParaRPr lang="zh-TW" altLang="zh-TW" sz="2000" dirty="0" smtClean="0">
              <a:solidFill>
                <a:schemeClr val="accent4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zh-TW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不要按表操課，凡事只講求效率</a:t>
            </a:r>
            <a:endParaRPr lang="en-US" altLang="zh-TW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  <a:p>
            <a:r>
              <a:rPr lang="zh-TW" altLang="en-US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不嘮叨、</a:t>
            </a:r>
            <a:r>
              <a:rPr lang="zh-TW" altLang="zh-TW" sz="20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5" pitchFamily="49" charset="-120"/>
                <a:ea typeface="華康POP1體W5" pitchFamily="49" charset="-120"/>
              </a:rPr>
              <a:t>不退縮、不放棄、不息事寧人</a:t>
            </a:r>
          </a:p>
          <a:p>
            <a:endParaRPr lang="zh-TW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5" pitchFamily="49" charset="-120"/>
              <a:ea typeface="華康POP1體W5" pitchFamily="49" charset="-120"/>
            </a:endParaRPr>
          </a:p>
        </p:txBody>
      </p:sp>
      <p:pic>
        <p:nvPicPr>
          <p:cNvPr id="5" name="Picture 7" descr="http://photo.ihergo.com/photo/icon/onion/873d93a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2656"/>
            <a:ext cx="864170" cy="86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1" descr="4e5dd44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04664"/>
            <a:ext cx="79208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魏碑體外字集" pitchFamily="49" charset="-120"/>
              </a:rPr>
              <a:t>教學心得分享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57338"/>
            <a:ext cx="7772400" cy="489585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楷書體W7(P)" pitchFamily="2" charset="-120"/>
                <a:hlinkClick r:id="rId2" action="ppaction://hlinkfile"/>
              </a:rPr>
              <a:t>小一新生家長想要了解的大小事</a:t>
            </a:r>
            <a:endParaRPr lang="zh-TW" altLang="en-US" sz="32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楷書體W7(P)" pitchFamily="2" charset="-120"/>
            </a:endParaRPr>
          </a:p>
          <a:p>
            <a:pPr algn="r" eaLnBrk="1" hangingPunct="1">
              <a:defRPr/>
            </a:pPr>
            <a:r>
              <a:rPr lang="zh-TW" altLang="en-US" sz="3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  <a:hlinkClick r:id="rId3" action="ppaction://hlinkfile"/>
              </a:rPr>
              <a:t>如何指導孩子注音拼讀</a:t>
            </a:r>
            <a:endParaRPr lang="zh-TW" altLang="en-US" sz="3200" dirty="0" smtClean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POP1體W9" pitchFamily="49" charset="-120"/>
            </a:endParaRPr>
          </a:p>
          <a:p>
            <a:pPr eaLnBrk="1" hangingPunct="1">
              <a:defRPr/>
            </a:pPr>
            <a:r>
              <a:rPr lang="zh-TW" altLang="en-US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楷書體W7(P)" pitchFamily="2" charset="-120"/>
                <a:hlinkClick r:id="rId4" action="ppaction://hlinkfile"/>
              </a:rPr>
              <a:t>國字筆順架構的重要</a:t>
            </a:r>
            <a:endParaRPr lang="zh-TW" altLang="en-US" sz="32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楷書體W7(P)" pitchFamily="2" charset="-120"/>
            </a:endParaRPr>
          </a:p>
          <a:p>
            <a:pPr algn="r" eaLnBrk="1" hangingPunct="1">
              <a:defRPr/>
            </a:pPr>
            <a:r>
              <a:rPr lang="zh-TW" altLang="en-US" sz="3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  <a:hlinkClick r:id="rId5" action="ppaction://hlinkfile"/>
              </a:rPr>
              <a:t>輔導孩子做家庭作業</a:t>
            </a:r>
            <a:endParaRPr lang="zh-TW" altLang="en-US" sz="3200" dirty="0" smtClean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POP1體W9" pitchFamily="49" charset="-120"/>
            </a:endParaRPr>
          </a:p>
          <a:p>
            <a:pPr eaLnBrk="1" hangingPunct="1">
              <a:defRPr/>
            </a:pPr>
            <a:r>
              <a:rPr lang="zh-TW" altLang="en-US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楷書體W7(P)" pitchFamily="2" charset="-120"/>
                <a:hlinkClick r:id="rId6" action="ppaction://hlinkfile"/>
              </a:rPr>
              <a:t>改善健忘的方法</a:t>
            </a:r>
            <a:endParaRPr lang="zh-TW" altLang="en-US" sz="32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楷書體W7(P)" pitchFamily="2" charset="-120"/>
            </a:endParaRPr>
          </a:p>
          <a:p>
            <a:pPr algn="r" eaLnBrk="1" hangingPunct="1">
              <a:defRPr/>
            </a:pPr>
            <a:r>
              <a:rPr lang="zh-TW" altLang="en-US" sz="3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  <a:hlinkClick r:id="rId7" action="ppaction://hlinkfile"/>
              </a:rPr>
              <a:t>父母管教孩子的原則</a:t>
            </a:r>
            <a:endParaRPr lang="zh-TW" altLang="en-US" sz="3200" dirty="0" smtClean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POP1體W9" pitchFamily="49" charset="-120"/>
            </a:endParaRPr>
          </a:p>
          <a:p>
            <a:pPr eaLnBrk="1" hangingPunct="1">
              <a:defRPr/>
            </a:pPr>
            <a:r>
              <a:rPr lang="zh-TW" altLang="en-US" sz="32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楷書體W7(P)" pitchFamily="2" charset="-120"/>
                <a:hlinkClick r:id="rId8" action="ppaction://hlinkfile"/>
              </a:rPr>
              <a:t>自我創作不依賴解答</a:t>
            </a:r>
            <a:endParaRPr lang="zh-TW" altLang="en-US" sz="32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楷書體W7(P)" pitchFamily="2" charset="-120"/>
            </a:endParaRPr>
          </a:p>
          <a:p>
            <a:pPr algn="r" eaLnBrk="1" hangingPunct="1">
              <a:defRPr/>
            </a:pPr>
            <a:r>
              <a:rPr lang="zh-TW" altLang="en-US" sz="32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華康POP1體W9" pitchFamily="49" charset="-120"/>
                <a:hlinkClick r:id="rId9" action="ppaction://hlinkfile"/>
              </a:rPr>
              <a:t>班級新聞事件即時報導</a:t>
            </a:r>
            <a:endParaRPr lang="zh-TW" altLang="en-US" sz="3200" dirty="0" smtClean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  <a:ea typeface="華康POP1體W9" pitchFamily="49" charset="-120"/>
            </a:endParaRPr>
          </a:p>
        </p:txBody>
      </p:sp>
      <p:pic>
        <p:nvPicPr>
          <p:cNvPr id="9220" name="Picture 7" descr="1819624435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16013" y="5589588"/>
            <a:ext cx="1006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1" descr="122638525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59563" y="2317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279525"/>
          </a:xfrm>
        </p:spPr>
        <p:txBody>
          <a:bodyPr/>
          <a:lstStyle/>
          <a:p>
            <a:pPr algn="ctr" eaLnBrk="1" hangingPunct="1">
              <a:defRPr/>
            </a:pPr>
            <a:r>
              <a:rPr lang="zh-TW" altLang="en-US" b="1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魏碑體外字集" pitchFamily="49" charset="-120"/>
                <a:ea typeface="華康魏碑體外字集" pitchFamily="49" charset="-120"/>
              </a:rPr>
              <a:t>網路資源分享</a:t>
            </a:r>
          </a:p>
        </p:txBody>
      </p:sp>
      <p:sp>
        <p:nvSpPr>
          <p:cNvPr id="10243" name="內容版面配置區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24425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  <a:hlinkClick r:id="rId2" action="ppaction://hlinkfile"/>
              </a:rPr>
              <a:t>低年級的生活準備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</a:rPr>
              <a:t>  </a:t>
            </a:r>
            <a:r>
              <a:rPr lang="zh-TW" altLang="zh-TW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5" pitchFamily="49" charset="-120"/>
                <a:ea typeface="華康隸書體W5" pitchFamily="49" charset="-120"/>
              </a:rPr>
              <a:t>先跑未必先贏，學習態度更重要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r>
              <a:rPr lang="zh-TW" altLang="en-US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  <a:hlinkClick r:id="rId3" action="ppaction://hlinkfile"/>
              </a:rPr>
              <a:t>低年級的學習準備</a:t>
            </a:r>
            <a:endParaRPr lang="en-US" altLang="zh-TW" b="1" dirty="0" smtClean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b="1" dirty="0" smtClean="0"/>
              <a:t>    </a:t>
            </a:r>
            <a:r>
              <a:rPr lang="zh-TW" altLang="zh-TW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5" pitchFamily="49" charset="-120"/>
                <a:ea typeface="華康隸書體W5" pitchFamily="49" charset="-120"/>
              </a:rPr>
              <a:t>培養規律作息、生活自理能力</a:t>
            </a:r>
            <a:endParaRPr lang="zh-TW" altLang="zh-TW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5" pitchFamily="49" charset="-120"/>
              <a:ea typeface="華康隸書體W5" pitchFamily="49" charset="-120"/>
            </a:endParaRPr>
          </a:p>
          <a:p>
            <a:pPr eaLnBrk="1" hangingPunct="1"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  <a:hlinkClick r:id="rId4" action="ppaction://hlinkfile"/>
              </a:rPr>
              <a:t>小一新生篇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5" pitchFamily="49" charset="-120"/>
                <a:ea typeface="華康隸書體W5" pitchFamily="49" charset="-120"/>
              </a:rPr>
              <a:t>    心的準備      情緒的準備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5" pitchFamily="49" charset="-120"/>
              <a:ea typeface="華康隸書體W5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隸書體W5" pitchFamily="49" charset="-120"/>
                <a:ea typeface="華康隸書體W5" pitchFamily="49" charset="-120"/>
              </a:rPr>
              <a:t>    學習的準備    健康的準備    物的準備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5" pitchFamily="49" charset="-120"/>
              <a:ea typeface="華康隸書體W5" pitchFamily="49" charset="-120"/>
            </a:endParaRPr>
          </a:p>
          <a:p>
            <a:pPr eaLnBrk="1" hangingPunct="1">
              <a:defRPr/>
            </a:pPr>
            <a:r>
              <a:rPr lang="zh-TW" altLang="en-US" b="1" dirty="0" smtClean="0">
                <a:solidFill>
                  <a:srgbClr val="996633"/>
                </a:solidFill>
                <a:latin typeface="華康POP1體W7" pitchFamily="49" charset="-120"/>
                <a:ea typeface="華康POP1體W7" pitchFamily="49" charset="-120"/>
              </a:rPr>
              <a:t>注音符號動畫教學網站匯集</a:t>
            </a:r>
            <a:endParaRPr lang="en-US" altLang="zh-TW" b="1" dirty="0" smtClean="0">
              <a:solidFill>
                <a:srgbClr val="996633"/>
              </a:solidFill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</a:rPr>
              <a:t>  </a:t>
            </a:r>
            <a:r>
              <a:rPr lang="en-US" altLang="zh-TW" sz="18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POP1體W7" pitchFamily="49" charset="-120"/>
                <a:ea typeface="華康POP1體W7" pitchFamily="49" charset="-120"/>
                <a:hlinkClick r:id="rId5"/>
              </a:rPr>
              <a:t>http://tw.class.uschoolnet.com/class/?csid=css000000090230</a:t>
            </a:r>
            <a:endParaRPr lang="en-US" altLang="zh-TW" sz="18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zh-TW" sz="1800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defRPr/>
            </a:pP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POP1體W7" pitchFamily="49" charset="-120"/>
              <a:ea typeface="華康POP1體W7" pitchFamily="49" charset="-12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TW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endParaRPr lang="en-US" altLang="zh-TW" b="1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隸書體W5" pitchFamily="49" charset="-120"/>
              <a:ea typeface="華康隸書體W5" pitchFamily="49" charset="-120"/>
            </a:endParaRPr>
          </a:p>
          <a:p>
            <a:pPr eaLnBrk="1" hangingPunct="1">
              <a:defRPr/>
            </a:pPr>
            <a:endParaRPr lang="zh-TW" altLang="en-US" dirty="0" smtClean="0"/>
          </a:p>
        </p:txBody>
      </p:sp>
      <p:pic>
        <p:nvPicPr>
          <p:cNvPr id="10244" name="Picture 7" descr="181962443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0"/>
            <a:ext cx="1006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http://photo.ihergo.com/photo/icon/onion/873d93aa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650" y="3789363"/>
            <a:ext cx="7921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942</TotalTime>
  <Words>944</Words>
  <Application>Microsoft Office PowerPoint</Application>
  <PresentationFormat>如螢幕大小 (4:3)</PresentationFormat>
  <Paragraphs>141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Layers</vt:lpstr>
      <vt:lpstr>台北市中山區中山國民小學    新生家長座談會 2       分享人：二年四班麗美老師 2012/08/30  </vt:lpstr>
      <vt:lpstr>小一新鮮人的難題 家長的疑慮</vt:lpstr>
      <vt:lpstr>誰比較焦慮？爸媽？爺奶？孩子？</vt:lpstr>
      <vt:lpstr>藉由他人經驗 快速 大量 累積自己的經驗是捷徑</vt:lpstr>
      <vt:lpstr>有些觀念 您               應該都知道</vt:lpstr>
      <vt:lpstr>  有些事情 您               可能還不太明瞭</vt:lpstr>
      <vt:lpstr>     十要             十不</vt:lpstr>
      <vt:lpstr>教學心得分享</vt:lpstr>
      <vt:lpstr>網路資源分享</vt:lpstr>
      <vt:lpstr>數字會說話 w9台灣僅有59.9％的學童每週經常與家人吃飯。  與義大利93.8 ％相距甚遠 ，低於平均值是78.5 ％ 。   反映在兒童生活態度上， 有21.7 ％覺得自己很孤單。  </vt:lpstr>
      <vt:lpstr>結語</vt:lpstr>
      <vt:lpstr>參考資料來源出處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</dc:creator>
  <cp:lastModifiedBy>janelee</cp:lastModifiedBy>
  <cp:revision>84</cp:revision>
  <dcterms:created xsi:type="dcterms:W3CDTF">2012-08-08T11:27:49Z</dcterms:created>
  <dcterms:modified xsi:type="dcterms:W3CDTF">2012-08-30T23:58:05Z</dcterms:modified>
</cp:coreProperties>
</file>