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  <p:sldMasterId id="2147483692" r:id="rId3"/>
    <p:sldMasterId id="2147483705" r:id="rId4"/>
    <p:sldMasterId id="2147483718" r:id="rId5"/>
    <p:sldMasterId id="2147483730" r:id="rId6"/>
  </p:sldMasterIdLst>
  <p:notesMasterIdLst>
    <p:notesMasterId r:id="rId54"/>
  </p:notesMasterIdLst>
  <p:sldIdLst>
    <p:sldId id="370" r:id="rId7"/>
    <p:sldId id="258" r:id="rId8"/>
    <p:sldId id="294" r:id="rId9"/>
    <p:sldId id="295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9" r:id="rId24"/>
    <p:sldId id="330" r:id="rId25"/>
    <p:sldId id="331" r:id="rId26"/>
    <p:sldId id="334" r:id="rId27"/>
    <p:sldId id="336" r:id="rId28"/>
    <p:sldId id="337" r:id="rId29"/>
    <p:sldId id="338" r:id="rId30"/>
    <p:sldId id="340" r:id="rId31"/>
    <p:sldId id="341" r:id="rId32"/>
    <p:sldId id="342" r:id="rId33"/>
    <p:sldId id="343" r:id="rId34"/>
    <p:sldId id="344" r:id="rId35"/>
    <p:sldId id="345" r:id="rId36"/>
    <p:sldId id="371" r:id="rId37"/>
    <p:sldId id="348" r:id="rId38"/>
    <p:sldId id="349" r:id="rId39"/>
    <p:sldId id="350" r:id="rId40"/>
    <p:sldId id="351" r:id="rId41"/>
    <p:sldId id="352" r:id="rId42"/>
    <p:sldId id="353" r:id="rId43"/>
    <p:sldId id="354" r:id="rId44"/>
    <p:sldId id="355" r:id="rId45"/>
    <p:sldId id="356" r:id="rId46"/>
    <p:sldId id="357" r:id="rId47"/>
    <p:sldId id="358" r:id="rId48"/>
    <p:sldId id="361" r:id="rId49"/>
    <p:sldId id="362" r:id="rId50"/>
    <p:sldId id="363" r:id="rId51"/>
    <p:sldId id="368" r:id="rId52"/>
    <p:sldId id="369" r:id="rId5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72" autoAdjust="0"/>
  </p:normalViewPr>
  <p:slideViewPr>
    <p:cSldViewPr>
      <p:cViewPr>
        <p:scale>
          <a:sx n="66" d="100"/>
          <a:sy n="66" d="100"/>
        </p:scale>
        <p:origin x="-1284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BB605-676B-4FF5-9EAE-DB5DBE44FE27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01EE5-ACCF-4EF8-9FF8-9042F7E26DA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47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hyperlink" Target="TEL:02-25914085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openxmlformats.org/officeDocument/2006/relationships/hyperlink" Target="TEL:02-25914085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hyperlink" Target="TEL:02-25914085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14.jp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9" y="1556793"/>
            <a:ext cx="8012391" cy="113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3FF8-E767-41B7-829C-451D7A3A6F9A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FC3C-C2BA-4A96-A196-D259871D7AB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2" name="文字方塊 11"/>
          <p:cNvSpPr txBox="1"/>
          <p:nvPr userDrawn="1"/>
        </p:nvSpPr>
        <p:spPr>
          <a:xfrm>
            <a:off x="2555776" y="1556792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TW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102</a:t>
            </a: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baseline="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i="0" dirty="0" smtClean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i="0" dirty="0">
              <a:solidFill>
                <a:schemeClr val="bg2">
                  <a:lumMod val="25000"/>
                </a:scheme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17" name="文字方塊 16"/>
          <p:cNvSpPr txBox="1"/>
          <p:nvPr userDrawn="1"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104 </a:t>
            </a:r>
            <a:r>
              <a:rPr lang="zh-TW" altLang="en-US" dirty="0" smtClean="0"/>
              <a:t>台北市民權東路一段</a:t>
            </a:r>
            <a:r>
              <a:rPr lang="en-US" altLang="zh-TW" dirty="0" smtClean="0"/>
              <a:t>69</a:t>
            </a:r>
            <a:r>
              <a:rPr lang="zh-TW" altLang="en-US" dirty="0" smtClean="0"/>
              <a:t>號</a:t>
            </a:r>
            <a:endParaRPr lang="en-US" altLang="zh-TW" dirty="0" smtClean="0"/>
          </a:p>
          <a:p>
            <a:r>
              <a:rPr lang="en-US" altLang="zh-TW" u="sng" dirty="0" smtClean="0">
                <a:hlinkClick r:id="rId7"/>
              </a:rPr>
              <a:t>TEL:02-25914085</a:t>
            </a:r>
            <a:r>
              <a:rPr lang="en-US" altLang="zh-TW" u="sng" dirty="0" smtClean="0"/>
              <a:t> </a:t>
            </a:r>
            <a:r>
              <a:rPr lang="en-US" altLang="zh-TW" dirty="0" smtClean="0"/>
              <a:t> FAX:25929964</a:t>
            </a:r>
          </a:p>
          <a:p>
            <a:r>
              <a:rPr lang="en-US" altLang="zh-TW" dirty="0" smtClean="0"/>
              <a:t>HTTP://www.csps.tp.edu.tw/</a:t>
            </a:r>
            <a:endParaRPr lang="zh-TW" altLang="en-US" dirty="0"/>
          </a:p>
        </p:txBody>
      </p:sp>
      <p:pic>
        <p:nvPicPr>
          <p:cNvPr id="6153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55679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18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43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7528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4331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513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937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1120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8641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537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8027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7684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華康唐風隸W5(P)" pitchFamily="66" charset="-120"/>
                <a:ea typeface="華康唐風隸W5(P)" pitchFamily="66" charset="-120"/>
              </a:defRPr>
            </a:lvl1pPr>
          </a:lstStyle>
          <a:p>
            <a:r>
              <a:rPr lang="zh-TW" altLang="en-US" dirty="0" smtClean="0"/>
              <a:t>     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4" y="5661248"/>
            <a:ext cx="1594736" cy="108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129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6359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702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7592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1988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3FF8-E767-41B7-829C-451D7A3A6F9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FC3C-C2BA-4A96-A196-D259871D7AB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" y="1476435"/>
            <a:ext cx="9144000" cy="1420185"/>
          </a:xfrm>
          <a:prstGeom prst="rect">
            <a:avLst/>
          </a:prstGeom>
        </p:spPr>
      </p:pic>
      <p:sp>
        <p:nvSpPr>
          <p:cNvPr id="12" name="文字方塊 11"/>
          <p:cNvSpPr txBox="1"/>
          <p:nvPr userDrawn="1"/>
        </p:nvSpPr>
        <p:spPr>
          <a:xfrm>
            <a:off x="2699792" y="1628800"/>
            <a:ext cx="60486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TW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101</a:t>
            </a: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dirty="0" smtClean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dirty="0">
              <a:solidFill>
                <a:srgbClr val="EEECE1">
                  <a:lumMod val="25000"/>
                </a:srgb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17" name="文字方塊 16"/>
          <p:cNvSpPr txBox="1"/>
          <p:nvPr userDrawn="1"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prstClr val="black"/>
                </a:solidFill>
              </a:rPr>
              <a:t>104 </a:t>
            </a:r>
            <a:r>
              <a:rPr lang="zh-TW" altLang="en-US" dirty="0" smtClean="0">
                <a:solidFill>
                  <a:prstClr val="black"/>
                </a:solidFill>
              </a:rPr>
              <a:t>台北市民權東路一段</a:t>
            </a:r>
            <a:r>
              <a:rPr lang="en-US" altLang="zh-TW" dirty="0" smtClean="0">
                <a:solidFill>
                  <a:prstClr val="black"/>
                </a:solidFill>
              </a:rPr>
              <a:t>69</a:t>
            </a:r>
            <a:r>
              <a:rPr lang="zh-TW" altLang="en-US" dirty="0" smtClean="0">
                <a:solidFill>
                  <a:prstClr val="black"/>
                </a:solidFill>
              </a:rPr>
              <a:t>號</a:t>
            </a:r>
            <a:endParaRPr lang="en-US" altLang="zh-TW" dirty="0" smtClean="0">
              <a:solidFill>
                <a:prstClr val="black"/>
              </a:solidFill>
            </a:endParaRPr>
          </a:p>
          <a:p>
            <a:r>
              <a:rPr lang="en-US" altLang="zh-TW" u="sng" dirty="0" smtClean="0">
                <a:solidFill>
                  <a:prstClr val="black"/>
                </a:solidFill>
                <a:hlinkClick r:id="rId7"/>
              </a:rPr>
              <a:t>TEL:02-25914085</a:t>
            </a:r>
            <a:r>
              <a:rPr lang="en-US" altLang="zh-TW" u="sng" dirty="0" smtClean="0">
                <a:solidFill>
                  <a:prstClr val="black"/>
                </a:solidFill>
              </a:rPr>
              <a:t> </a:t>
            </a:r>
            <a:r>
              <a:rPr lang="en-US" altLang="zh-TW" dirty="0" smtClean="0">
                <a:solidFill>
                  <a:prstClr val="black"/>
                </a:solidFill>
              </a:rPr>
              <a:t> FAX:25929964</a:t>
            </a:r>
          </a:p>
          <a:p>
            <a:r>
              <a:rPr lang="en-US" altLang="zh-TW" dirty="0" smtClean="0">
                <a:solidFill>
                  <a:prstClr val="black"/>
                </a:solidFill>
              </a:rPr>
              <a:t>HTTP://www.csps.tp.edu.tw/</a:t>
            </a:r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8680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02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華康唐風隸W5(P)" pitchFamily="66" charset="-120"/>
                <a:ea typeface="華康唐風隸W5(P)" pitchFamily="66" charset="-120"/>
              </a:defRPr>
            </a:lvl1pPr>
          </a:lstStyle>
          <a:p>
            <a:r>
              <a:rPr lang="zh-TW" altLang="en-US" dirty="0" smtClean="0"/>
              <a:t>     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3" y="5661248"/>
            <a:ext cx="1996071" cy="108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85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6764288" cy="1470025"/>
          </a:xfrm>
        </p:spPr>
        <p:txBody>
          <a:bodyPr/>
          <a:lstStyle>
            <a:lvl1pPr>
              <a:defRPr>
                <a:latin typeface="華康隸書體W7" pitchFamily="65" charset="-120"/>
                <a:ea typeface="華康隸書體W7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84"/>
            <a:ext cx="9144000" cy="1420185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2339752" y="2587337"/>
            <a:ext cx="6552728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5343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934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9443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93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6764288" cy="1470025"/>
          </a:xfrm>
        </p:spPr>
        <p:txBody>
          <a:bodyPr/>
          <a:lstStyle>
            <a:lvl1pPr>
              <a:defRPr>
                <a:latin typeface="華康隸書體W7" pitchFamily="65" charset="-120"/>
                <a:ea typeface="華康隸書體W7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2339752" y="2587337"/>
            <a:ext cx="6552728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20" y="204666"/>
            <a:ext cx="1980916" cy="1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762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381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2132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2414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03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262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5043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9" y="1556793"/>
            <a:ext cx="8012391" cy="113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3FF8-E767-41B7-829C-451D7A3A6F9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FC3C-C2BA-4A96-A196-D259871D7AB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2555776" y="1556792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TW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102</a:t>
            </a: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</a:pPr>
            <a:r>
              <a:rPr lang="zh-TW" altLang="en-US" sz="3600" b="1" i="1" baseline="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baseline="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i="0" dirty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i="0" dirty="0" smtClean="0">
                <a:solidFill>
                  <a:schemeClr val="bg2">
                    <a:lumMod val="25000"/>
                  </a:scheme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i="0" dirty="0">
              <a:solidFill>
                <a:schemeClr val="bg2">
                  <a:lumMod val="25000"/>
                </a:scheme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104 </a:t>
            </a:r>
            <a:r>
              <a:rPr lang="zh-TW" altLang="en-US" dirty="0" smtClean="0"/>
              <a:t>台北市民權東路一段</a:t>
            </a:r>
            <a:r>
              <a:rPr lang="en-US" altLang="zh-TW" dirty="0" smtClean="0"/>
              <a:t>69</a:t>
            </a:r>
            <a:r>
              <a:rPr lang="zh-TW" altLang="en-US" dirty="0" smtClean="0"/>
              <a:t>號</a:t>
            </a:r>
            <a:endParaRPr lang="en-US" altLang="zh-TW" dirty="0" smtClean="0"/>
          </a:p>
          <a:p>
            <a:r>
              <a:rPr lang="en-US" altLang="zh-TW" u="sng" dirty="0" smtClean="0">
                <a:hlinkClick r:id="rId7"/>
              </a:rPr>
              <a:t>TEL:02-25914085</a:t>
            </a:r>
            <a:r>
              <a:rPr lang="en-US" altLang="zh-TW" u="sng" dirty="0" smtClean="0"/>
              <a:t> </a:t>
            </a:r>
            <a:r>
              <a:rPr lang="en-US" altLang="zh-TW" dirty="0" smtClean="0"/>
              <a:t> FAX:25929964</a:t>
            </a:r>
          </a:p>
          <a:p>
            <a:r>
              <a:rPr lang="en-US" altLang="zh-TW" dirty="0" smtClean="0"/>
              <a:t>HTTP://www.csps.tp.edu.tw/</a:t>
            </a:r>
            <a:endParaRPr lang="zh-TW" altLang="en-US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55679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84" y="152781"/>
            <a:ext cx="1681200" cy="12609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" y="1476435"/>
            <a:ext cx="9144000" cy="1420185"/>
          </a:xfrm>
          <a:prstGeom prst="rect">
            <a:avLst/>
          </a:prstGeom>
        </p:spPr>
      </p:pic>
      <p:sp>
        <p:nvSpPr>
          <p:cNvPr id="20" name="文字方塊 19"/>
          <p:cNvSpPr txBox="1"/>
          <p:nvPr userDrawn="1"/>
        </p:nvSpPr>
        <p:spPr>
          <a:xfrm>
            <a:off x="2699792" y="1628800"/>
            <a:ext cx="604867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TW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101</a:t>
            </a: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學年度第一學期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TW" altLang="en-US" sz="3600" b="1" i="1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   學校日活動</a:t>
            </a:r>
            <a:endParaRPr lang="zh-TW" altLang="en-US" sz="3600" b="1" i="1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" name="Rectangle 2"/>
          <p:cNvSpPr>
            <a:spLocks noChangeArrowheads="1"/>
          </p:cNvSpPr>
          <p:nvPr userDrawn="1"/>
        </p:nvSpPr>
        <p:spPr bwMode="gray">
          <a:xfrm>
            <a:off x="4602850" y="3752435"/>
            <a:ext cx="4277226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報告人</a:t>
            </a:r>
            <a:r>
              <a:rPr lang="en-US" altLang="zh-TW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:</a:t>
            </a:r>
            <a: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陳成文校長</a:t>
            </a:r>
            <a:br>
              <a:rPr lang="zh-TW" altLang="en-US" sz="3200" dirty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</a:br>
            <a:r>
              <a:rPr lang="en-US" altLang="zh-TW" b="1" dirty="0" smtClean="0">
                <a:solidFill>
                  <a:srgbClr val="EEECE1">
                    <a:lumMod val="25000"/>
                  </a:srgbClr>
                </a:solidFill>
                <a:latin typeface="華康儷粗圓" pitchFamily="49" charset="-120"/>
                <a:ea typeface="書法中楷" pitchFamily="2" charset="-120"/>
              </a:rPr>
              <a:t>101.09.08</a:t>
            </a:r>
            <a:endParaRPr lang="en-US" altLang="zh-TW" b="1" dirty="0">
              <a:solidFill>
                <a:srgbClr val="EEECE1">
                  <a:lumMod val="25000"/>
                </a:srgbClr>
              </a:solidFill>
              <a:latin typeface="華康儷粗圓" pitchFamily="49" charset="-120"/>
              <a:ea typeface="書法中楷" pitchFamily="2" charset="-120"/>
            </a:endParaRPr>
          </a:p>
        </p:txBody>
      </p:sp>
      <p:sp>
        <p:nvSpPr>
          <p:cNvPr id="22" name="文字方塊 21"/>
          <p:cNvSpPr txBox="1"/>
          <p:nvPr userDrawn="1"/>
        </p:nvSpPr>
        <p:spPr>
          <a:xfrm>
            <a:off x="5135660" y="498355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prstClr val="black"/>
                </a:solidFill>
              </a:rPr>
              <a:t>104 </a:t>
            </a:r>
            <a:r>
              <a:rPr lang="zh-TW" altLang="en-US" dirty="0" smtClean="0">
                <a:solidFill>
                  <a:prstClr val="black"/>
                </a:solidFill>
              </a:rPr>
              <a:t>台北市民權東路一段</a:t>
            </a:r>
            <a:r>
              <a:rPr lang="en-US" altLang="zh-TW" dirty="0" smtClean="0">
                <a:solidFill>
                  <a:prstClr val="black"/>
                </a:solidFill>
              </a:rPr>
              <a:t>69</a:t>
            </a:r>
            <a:r>
              <a:rPr lang="zh-TW" altLang="en-US" dirty="0" smtClean="0">
                <a:solidFill>
                  <a:prstClr val="black"/>
                </a:solidFill>
              </a:rPr>
              <a:t>號</a:t>
            </a:r>
            <a:endParaRPr lang="en-US" altLang="zh-TW" dirty="0" smtClean="0">
              <a:solidFill>
                <a:prstClr val="black"/>
              </a:solidFill>
            </a:endParaRPr>
          </a:p>
          <a:p>
            <a:r>
              <a:rPr lang="en-US" altLang="zh-TW" u="sng" dirty="0" smtClean="0">
                <a:solidFill>
                  <a:prstClr val="black"/>
                </a:solidFill>
                <a:hlinkClick r:id="rId7"/>
              </a:rPr>
              <a:t>TEL:02-25914085</a:t>
            </a:r>
            <a:r>
              <a:rPr lang="en-US" altLang="zh-TW" u="sng" dirty="0" smtClean="0">
                <a:solidFill>
                  <a:prstClr val="black"/>
                </a:solidFill>
              </a:rPr>
              <a:t> </a:t>
            </a:r>
            <a:r>
              <a:rPr lang="en-US" altLang="zh-TW" dirty="0" smtClean="0">
                <a:solidFill>
                  <a:prstClr val="black"/>
                </a:solidFill>
              </a:rPr>
              <a:t> FAX:25929964</a:t>
            </a:r>
          </a:p>
          <a:p>
            <a:r>
              <a:rPr lang="en-US" altLang="zh-TW" dirty="0" smtClean="0">
                <a:solidFill>
                  <a:prstClr val="black"/>
                </a:solidFill>
              </a:rPr>
              <a:t>HTTP://www.csps.tp.edu.tw/</a:t>
            </a:r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3" name="Picture 9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86802"/>
            <a:ext cx="1139724" cy="113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18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華康唐風隸W5(P)" pitchFamily="66" charset="-120"/>
                <a:ea typeface="華康唐風隸W5(P)" pitchFamily="66" charset="-120"/>
              </a:defRPr>
            </a:lvl1pPr>
          </a:lstStyle>
          <a:p>
            <a:r>
              <a:rPr lang="zh-TW" altLang="en-US" dirty="0" smtClean="0"/>
              <a:t>     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403416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4" y="5661248"/>
            <a:ext cx="1594736" cy="108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" y="260648"/>
            <a:ext cx="82772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34" y="5661248"/>
            <a:ext cx="1440000" cy="1080000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661248"/>
            <a:ext cx="1624320" cy="1080000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9" y="5661248"/>
            <a:ext cx="1626353" cy="1080000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661248"/>
            <a:ext cx="1585955" cy="1080000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3" y="5661248"/>
            <a:ext cx="1996071" cy="1080000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24" y="5661248"/>
            <a:ext cx="1440000" cy="108000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86" y="5661248"/>
            <a:ext cx="1624320" cy="1080000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9" y="5661248"/>
            <a:ext cx="1626353" cy="1080000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02" y="5661248"/>
            <a:ext cx="158595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29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7744" y="980728"/>
            <a:ext cx="6764288" cy="1470025"/>
          </a:xfrm>
        </p:spPr>
        <p:txBody>
          <a:bodyPr/>
          <a:lstStyle>
            <a:lvl1pPr>
              <a:defRPr>
                <a:latin typeface="華康隸書體W7" pitchFamily="65" charset="-120"/>
                <a:ea typeface="華康隸書體W7" pitchFamily="65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2339752" y="2587337"/>
            <a:ext cx="6552728" cy="3917032"/>
          </a:xfrm>
        </p:spPr>
        <p:txBody>
          <a:bodyPr/>
          <a:lstStyle>
            <a:lvl1pPr>
              <a:defRPr>
                <a:latin typeface="標楷體" pitchFamily="65" charset="-120"/>
                <a:ea typeface="標楷體" pitchFamily="65" charset="-120"/>
              </a:defRPr>
            </a:lvl1pPr>
            <a:lvl2pPr>
              <a:defRPr>
                <a:latin typeface="標楷體" pitchFamily="65" charset="-120"/>
                <a:ea typeface="標楷體" pitchFamily="65" charset="-120"/>
              </a:defRPr>
            </a:lvl2pPr>
            <a:lvl3pPr>
              <a:defRPr>
                <a:latin typeface="標楷體" pitchFamily="65" charset="-120"/>
                <a:ea typeface="標楷體" pitchFamily="65" charset="-120"/>
              </a:defRPr>
            </a:lvl3pPr>
            <a:lvl4pPr>
              <a:defRPr>
                <a:latin typeface="標楷體" pitchFamily="65" charset="-120"/>
                <a:ea typeface="標楷體" pitchFamily="65" charset="-120"/>
              </a:defRPr>
            </a:lvl4pPr>
            <a:lvl5pPr>
              <a:defRPr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20" y="204666"/>
            <a:ext cx="1980916" cy="120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84"/>
            <a:ext cx="9144000" cy="1420185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1556792"/>
            <a:ext cx="1681200" cy="1260900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2" y="2940227"/>
            <a:ext cx="1678464" cy="1116000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" y="4202287"/>
            <a:ext cx="1681200" cy="1116422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9" y="5445224"/>
            <a:ext cx="1638820" cy="11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62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0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730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064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9291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886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074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11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326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5286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311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5137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93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13064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11208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86411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53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80272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76844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63598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7026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75920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19889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22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792911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672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213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97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4515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727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21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088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440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761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65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242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5548-9696-42B3-BC87-3E45855F7D80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74CA7-E9AC-4301-9F41-8CA70919F2EC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9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5548-9696-42B3-BC87-3E45855F7D80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74CA7-E9AC-4301-9F41-8CA70919F2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65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0EE7A-A806-466A-837A-67D1B56924D3}" type="datetimeFigureOut">
              <a:rPr lang="zh-TW" altLang="en-US" smtClean="0"/>
              <a:t>2014/1/20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7846-B8AC-4840-9CF7-1ED5946E480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242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41004-C8D6-4B48-B060-2BC02A00903E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2014/1/20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F12D6-D93F-4DFA-882D-301E7CC7E4CE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8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emf"/><Relationship Id="rId7" Type="http://schemas.openxmlformats.org/officeDocument/2006/relationships/image" Target="../media/image80.png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9.png"/><Relationship Id="rId5" Type="http://schemas.openxmlformats.org/officeDocument/2006/relationships/image" Target="../media/image78.emf"/><Relationship Id="rId4" Type="http://schemas.openxmlformats.org/officeDocument/2006/relationships/image" Target="../media/image77.emf"/><Relationship Id="rId9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4.jpeg"/><Relationship Id="rId4" Type="http://schemas.openxmlformats.org/officeDocument/2006/relationships/image" Target="../media/image76.emf"/><Relationship Id="rId9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8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8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8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1.png"/><Relationship Id="rId4" Type="http://schemas.openxmlformats.org/officeDocument/2006/relationships/image" Target="../media/image76.emf"/><Relationship Id="rId9" Type="http://schemas.openxmlformats.org/officeDocument/2006/relationships/image" Target="../media/image9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11" Type="http://schemas.openxmlformats.org/officeDocument/2006/relationships/image" Target="../media/image93.png"/><Relationship Id="rId5" Type="http://schemas.openxmlformats.org/officeDocument/2006/relationships/image" Target="../media/image77.emf"/><Relationship Id="rId10" Type="http://schemas.openxmlformats.org/officeDocument/2006/relationships/image" Target="../media/image92.png"/><Relationship Id="rId4" Type="http://schemas.openxmlformats.org/officeDocument/2006/relationships/image" Target="../media/image76.emf"/><Relationship Id="rId9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98.jpe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12" Type="http://schemas.openxmlformats.org/officeDocument/2006/relationships/image" Target="../media/image97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11" Type="http://schemas.openxmlformats.org/officeDocument/2006/relationships/image" Target="../media/image96.jpeg"/><Relationship Id="rId5" Type="http://schemas.openxmlformats.org/officeDocument/2006/relationships/image" Target="../media/image77.emf"/><Relationship Id="rId10" Type="http://schemas.openxmlformats.org/officeDocument/2006/relationships/image" Target="../media/image95.jpeg"/><Relationship Id="rId4" Type="http://schemas.openxmlformats.org/officeDocument/2006/relationships/image" Target="../media/image76.emf"/><Relationship Id="rId9" Type="http://schemas.openxmlformats.org/officeDocument/2006/relationships/image" Target="../media/image94.jpeg"/><Relationship Id="rId14" Type="http://schemas.openxmlformats.org/officeDocument/2006/relationships/image" Target="../media/image99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11" Type="http://schemas.openxmlformats.org/officeDocument/2006/relationships/image" Target="../media/image102.jpeg"/><Relationship Id="rId5" Type="http://schemas.openxmlformats.org/officeDocument/2006/relationships/image" Target="../media/image77.emf"/><Relationship Id="rId10" Type="http://schemas.openxmlformats.org/officeDocument/2006/relationships/image" Target="../media/image101.jpeg"/><Relationship Id="rId4" Type="http://schemas.openxmlformats.org/officeDocument/2006/relationships/image" Target="../media/image76.emf"/><Relationship Id="rId9" Type="http://schemas.openxmlformats.org/officeDocument/2006/relationships/image" Target="../media/image10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Relationship Id="rId9" Type="http://schemas.openxmlformats.org/officeDocument/2006/relationships/image" Target="../media/image103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11" Type="http://schemas.openxmlformats.org/officeDocument/2006/relationships/image" Target="../media/image106.jpeg"/><Relationship Id="rId5" Type="http://schemas.openxmlformats.org/officeDocument/2006/relationships/image" Target="../media/image77.emf"/><Relationship Id="rId10" Type="http://schemas.openxmlformats.org/officeDocument/2006/relationships/image" Target="../media/image105.jpeg"/><Relationship Id="rId4" Type="http://schemas.openxmlformats.org/officeDocument/2006/relationships/image" Target="../media/image76.emf"/><Relationship Id="rId9" Type="http://schemas.openxmlformats.org/officeDocument/2006/relationships/image" Target="../media/image104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5.emf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002060"/>
                </a:solidFill>
              </a:rPr>
              <a:t>102</a:t>
            </a:r>
            <a:r>
              <a:rPr lang="zh-TW" altLang="en-US" dirty="0" smtClean="0">
                <a:solidFill>
                  <a:srgbClr val="002060"/>
                </a:solidFill>
              </a:rPr>
              <a:t>學年度第二學期</a:t>
            </a:r>
            <a:endParaRPr lang="zh-TW" altLang="en-US" dirty="0">
              <a:solidFill>
                <a:srgbClr val="00206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2276872"/>
            <a:ext cx="8403416" cy="2952328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zh-TW" altLang="en-US" sz="6600" dirty="0" smtClean="0">
                <a:solidFill>
                  <a:srgbClr val="002060"/>
                </a:solidFill>
              </a:rPr>
              <a:t>校務</a:t>
            </a:r>
            <a:r>
              <a:rPr lang="zh-TW" altLang="en-US" sz="6600" dirty="0">
                <a:solidFill>
                  <a:srgbClr val="002060"/>
                </a:solidFill>
              </a:rPr>
              <a:t>會議報告</a:t>
            </a:r>
            <a:endParaRPr lang="en-US" altLang="zh-TW" sz="6600" dirty="0">
              <a:solidFill>
                <a:srgbClr val="002060"/>
              </a:solidFill>
            </a:endParaRPr>
          </a:p>
          <a:p>
            <a:pPr algn="ctr">
              <a:buNone/>
              <a:defRPr/>
            </a:pPr>
            <a:r>
              <a:rPr lang="zh-TW" altLang="en-US" sz="4800" dirty="0" smtClean="0">
                <a:solidFill>
                  <a:srgbClr val="002060"/>
                </a:solidFill>
              </a:rPr>
              <a:t>                   </a:t>
            </a:r>
            <a:r>
              <a:rPr lang="zh-TW" altLang="en-US" sz="3600" dirty="0" smtClean="0">
                <a:solidFill>
                  <a:srgbClr val="002060"/>
                </a:solidFill>
              </a:rPr>
              <a:t>輔導室</a:t>
            </a:r>
            <a:r>
              <a:rPr lang="en-US" altLang="zh-TW" sz="1800" dirty="0" smtClean="0">
                <a:solidFill>
                  <a:srgbClr val="002060"/>
                </a:solidFill>
              </a:rPr>
              <a:t>103.1.22</a:t>
            </a:r>
            <a:endParaRPr lang="en-US" altLang="zh-TW" sz="1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9928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家庭暴力防治教育課程</a:t>
            </a:r>
            <a:r>
              <a:rPr lang="zh-TW" altLang="en-US" dirty="0"/>
              <a:t>成果（一至三年級）</a:t>
            </a:r>
          </a:p>
          <a:p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14" y="2162988"/>
            <a:ext cx="2471810" cy="3210227"/>
          </a:xfrm>
          <a:prstGeom prst="rect">
            <a:avLst/>
          </a:prstGeom>
        </p:spPr>
      </p:pic>
      <p:pic>
        <p:nvPicPr>
          <p:cNvPr id="1026" name="Picture 2" descr="DSC046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56232"/>
            <a:ext cx="2160000" cy="302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1" descr="描述: DSC070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38682"/>
            <a:ext cx="2160000" cy="30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962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家庭暴力防治教育課程成果（四至六年級）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  <p:pic>
        <p:nvPicPr>
          <p:cNvPr id="4" name="Picture 4" descr="DSC027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1"/>
            <a:ext cx="2160000" cy="319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920" y="2276873"/>
            <a:ext cx="2160000" cy="3199328"/>
          </a:xfrm>
          <a:prstGeom prst="rect">
            <a:avLst/>
          </a:prstGeom>
        </p:spPr>
      </p:pic>
      <p:pic>
        <p:nvPicPr>
          <p:cNvPr id="6" name="Picture 2" descr="家暴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t="10419" r="19593" b="22512"/>
          <a:stretch/>
        </p:blipFill>
        <p:spPr bwMode="auto">
          <a:xfrm>
            <a:off x="6228184" y="2276873"/>
            <a:ext cx="2016224" cy="319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373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家庭暴力防治教育校園宣導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en-US" altLang="zh-TW" dirty="0" smtClean="0"/>
              <a:t>102.12.05</a:t>
            </a:r>
            <a:r>
              <a:rPr lang="zh-TW" altLang="en-US" dirty="0" smtClean="0"/>
              <a:t>邀請「中華青少年純潔運動協會」蒞校進行戲劇宣導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11" y="3212976"/>
            <a:ext cx="3240000" cy="21519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24944"/>
            <a:ext cx="3866029" cy="2439972"/>
          </a:xfrm>
          <a:prstGeom prst="rect">
            <a:avLst/>
          </a:prstGeom>
        </p:spPr>
      </p:pic>
      <p:sp>
        <p:nvSpPr>
          <p:cNvPr id="7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848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0000"/>
                </a:solidFill>
              </a:rPr>
              <a:t>性侵害</a:t>
            </a:r>
            <a:r>
              <a:rPr lang="zh-TW" altLang="en-US" dirty="0" smtClean="0">
                <a:solidFill>
                  <a:srgbClr val="FF0000"/>
                </a:solidFill>
              </a:rPr>
              <a:t>防治教育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zh-TW" altLang="en-US" dirty="0" smtClean="0"/>
              <a:t>議題</a:t>
            </a:r>
            <a:r>
              <a:rPr lang="zh-TW" altLang="en-US" dirty="0"/>
              <a:t>融入</a:t>
            </a:r>
            <a:r>
              <a:rPr lang="zh-TW" altLang="en-US" dirty="0" smtClean="0"/>
              <a:t>教學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788400"/>
              </p:ext>
            </p:extLst>
          </p:nvPr>
        </p:nvGraphicFramePr>
        <p:xfrm>
          <a:off x="467544" y="2708920"/>
          <a:ext cx="8424936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3736"/>
                <a:gridCol w="1592291"/>
                <a:gridCol w="5538909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實施領域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教學內容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一年級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「家庭相簿」繪本導讀討論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二年級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透過「真心話棒棒糖」故事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中的瓦堤亞叔叔和小妮絲的真心話。知道如何保護自己，勇敢說「不」。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三年級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播放「身體的主人」投影片，共同討論身體界限。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四年級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「我是好主人」影片討論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五年級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透過新聞事件討論如何保護自己的身體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六年級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討論「身體界限」與合宜的互動方式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300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性侵害防治教育課程</a:t>
            </a:r>
            <a:r>
              <a:rPr lang="zh-TW" altLang="en-US" dirty="0">
                <a:solidFill>
                  <a:srgbClr val="FF0000"/>
                </a:solidFill>
              </a:rPr>
              <a:t>成果</a:t>
            </a:r>
            <a:r>
              <a:rPr lang="zh-TW" altLang="en-US" dirty="0"/>
              <a:t>（一至三年級）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2204864"/>
            <a:ext cx="2160000" cy="3168352"/>
          </a:xfrm>
          <a:prstGeom prst="rect">
            <a:avLst/>
          </a:prstGeom>
        </p:spPr>
      </p:pic>
      <p:pic>
        <p:nvPicPr>
          <p:cNvPr id="5" name="圖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94542"/>
            <a:ext cx="2190606" cy="3178674"/>
          </a:xfrm>
          <a:prstGeom prst="rect">
            <a:avLst/>
          </a:prstGeom>
        </p:spPr>
      </p:pic>
      <p:pic>
        <p:nvPicPr>
          <p:cNvPr id="1026" name="Picture 2" descr="DSC046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76370"/>
            <a:ext cx="2232248" cy="312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384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102</a:t>
            </a:r>
            <a:r>
              <a:rPr lang="zh-TW" altLang="en-US" dirty="0"/>
              <a:t>學年度第一學期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輔導組業務成果報告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FF0000"/>
                </a:solidFill>
              </a:rPr>
              <a:t>性侵害防治教育課程成果</a:t>
            </a:r>
            <a:r>
              <a:rPr lang="zh-TW" altLang="en-US" dirty="0"/>
              <a:t>（四至六年級）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1" b="29188"/>
          <a:stretch/>
        </p:blipFill>
        <p:spPr>
          <a:xfrm>
            <a:off x="827584" y="2237576"/>
            <a:ext cx="2304015" cy="3261183"/>
          </a:xfrm>
          <a:prstGeom prst="rect">
            <a:avLst/>
          </a:prstGeom>
          <a:ln cmpd="thickThin">
            <a:solidFill>
              <a:schemeClr val="tx1"/>
            </a:solidFill>
          </a:ln>
        </p:spPr>
      </p:pic>
      <p:pic>
        <p:nvPicPr>
          <p:cNvPr id="2050" name="Picture 2" descr="性侵害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5" r="20195"/>
          <a:stretch/>
        </p:blipFill>
        <p:spPr bwMode="auto">
          <a:xfrm>
            <a:off x="3563888" y="2222183"/>
            <a:ext cx="2160000" cy="327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222183"/>
            <a:ext cx="2358390" cy="3276576"/>
          </a:xfrm>
          <a:prstGeom prst="rect">
            <a:avLst/>
          </a:prstGeom>
          <a:ln cmpd="thinThick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45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102</a:t>
            </a:r>
            <a:r>
              <a:rPr lang="zh-TW" altLang="en-US" dirty="0"/>
              <a:t>學年度第一學期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輔導組業務成果報告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性侵害防治教育校園宣導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en-US" altLang="zh-TW" dirty="0" smtClean="0"/>
              <a:t>102.10.21</a:t>
            </a:r>
            <a:r>
              <a:rPr lang="zh-TW" altLang="en-US" dirty="0" smtClean="0"/>
              <a:t>邀請勵馨基金會邱曉英社工蒞校對三年級學生進行宣導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284984"/>
            <a:ext cx="3240000" cy="21519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4984"/>
            <a:ext cx="3240360" cy="208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17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102</a:t>
            </a:r>
            <a:r>
              <a:rPr lang="zh-TW" altLang="en-US" dirty="0"/>
              <a:t>學年度第一學期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輔導組業務成果報告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兒童少年保護事件宣導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en-US" altLang="zh-TW" dirty="0" smtClean="0"/>
              <a:t>102.11.14 </a:t>
            </a:r>
            <a:r>
              <a:rPr lang="zh-TW" altLang="en-US" dirty="0" smtClean="0"/>
              <a:t>陳成文校長宣導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103.01.02 </a:t>
            </a:r>
            <a:r>
              <a:rPr lang="zh-TW" altLang="en-US" dirty="0" smtClean="0"/>
              <a:t>顧佩玲主任宣導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356992"/>
            <a:ext cx="3240000" cy="223224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56992"/>
            <a:ext cx="324000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2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102</a:t>
            </a:r>
            <a:r>
              <a:rPr lang="zh-TW" altLang="en-US" dirty="0"/>
              <a:t>學年度第一學期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輔導組業務成果報告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輔導工作</a:t>
            </a:r>
            <a:r>
              <a:rPr lang="zh-TW" altLang="en-US" dirty="0" smtClean="0"/>
              <a:t>計畫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依法令規定，請教師將生命教育、性侵害防治教育、家庭暴力防治教育融入學習領域教學活動。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持續</a:t>
            </a:r>
            <a:r>
              <a:rPr lang="zh-TW" altLang="en-US" dirty="0"/>
              <a:t>辦理生命教育、性侵害防治教育、家庭暴力防治</a:t>
            </a:r>
            <a:r>
              <a:rPr lang="zh-TW" altLang="en-US" dirty="0" smtClean="0"/>
              <a:t>教育校園宣導</a:t>
            </a:r>
            <a:r>
              <a:rPr lang="zh-TW" altLang="en-US" dirty="0"/>
              <a:t>活動。</a:t>
            </a:r>
            <a:endParaRPr lang="en-US" altLang="zh-TW" dirty="0"/>
          </a:p>
          <a:p>
            <a:pPr lvl="1"/>
            <a:r>
              <a:rPr lang="zh-TW" altLang="en-US" dirty="0" smtClean="0"/>
              <a:t>依據教師需求持續推動小團體課程。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依據教師需求辦理班級宣導。</a:t>
            </a:r>
            <a:endParaRPr lang="en-US" altLang="zh-TW" dirty="0" smtClean="0"/>
          </a:p>
          <a:p>
            <a:pPr lvl="1"/>
            <a:r>
              <a:rPr lang="zh-TW" altLang="en-US" smtClean="0"/>
              <a:t>落實高關懷學生的輔導。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02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/>
              <a:t>特教</a:t>
            </a:r>
            <a:r>
              <a:rPr lang="zh-TW" altLang="en-US" dirty="0" smtClean="0"/>
              <a:t>組業務成果報告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403416" cy="4061047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TW" dirty="0">
                <a:solidFill>
                  <a:prstClr val="black"/>
                </a:solidFill>
              </a:rPr>
              <a:t>(</a:t>
            </a:r>
            <a:r>
              <a:rPr lang="zh-TW" altLang="zh-TW" dirty="0">
                <a:solidFill>
                  <a:prstClr val="black"/>
                </a:solidFill>
              </a:rPr>
              <a:t>一</a:t>
            </a:r>
            <a:r>
              <a:rPr lang="en-US" altLang="zh-TW" dirty="0">
                <a:solidFill>
                  <a:prstClr val="black"/>
                </a:solidFill>
              </a:rPr>
              <a:t>) </a:t>
            </a:r>
            <a:r>
              <a:rPr lang="zh-TW" altLang="zh-TW" dirty="0">
                <a:solidFill>
                  <a:prstClr val="black"/>
                </a:solidFill>
              </a:rPr>
              <a:t>集中式特教班</a:t>
            </a:r>
            <a:endParaRPr lang="en-US" altLang="zh-TW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altLang="zh-TW" dirty="0" smtClean="0"/>
              <a:t>1</a:t>
            </a:r>
            <a:r>
              <a:rPr lang="en-US" altLang="zh-TW" dirty="0"/>
              <a:t>.</a:t>
            </a:r>
            <a:r>
              <a:rPr lang="zh-TW" altLang="zh-TW" dirty="0"/>
              <a:t>育樂活動</a:t>
            </a:r>
            <a:r>
              <a:rPr lang="zh-TW" altLang="zh-TW" dirty="0" smtClean="0"/>
              <a:t>照片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66" y="2708920"/>
            <a:ext cx="3456383" cy="288419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969963"/>
            <a:ext cx="3960440" cy="262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輔導室組織與成員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44824"/>
            <a:ext cx="5005250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50" y="1268760"/>
            <a:ext cx="195103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4" y="2204864"/>
            <a:ext cx="2262187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4721"/>
          <a:stretch/>
        </p:blipFill>
        <p:spPr bwMode="auto">
          <a:xfrm>
            <a:off x="618754" y="3068960"/>
            <a:ext cx="3006628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987824" y="3222452"/>
            <a:ext cx="637558" cy="2366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6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/>
              <a:t>特教組</a:t>
            </a:r>
            <a:r>
              <a:rPr lang="zh-TW" altLang="en-US" dirty="0" smtClean="0"/>
              <a:t>業務成果報告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2. </a:t>
            </a:r>
            <a:r>
              <a:rPr lang="zh-TW" altLang="zh-TW" dirty="0"/>
              <a:t>教師節</a:t>
            </a:r>
            <a:r>
              <a:rPr lang="zh-TW" altLang="zh-TW" dirty="0" smtClean="0"/>
              <a:t>活動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25705"/>
            <a:ext cx="3998467" cy="265569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92298"/>
            <a:ext cx="4246749" cy="282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1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</a:t>
            </a:r>
            <a:r>
              <a:rPr lang="zh-TW" altLang="en-US" dirty="0" smtClean="0">
                <a:solidFill>
                  <a:prstClr val="black"/>
                </a:solidFill>
              </a:rPr>
              <a:t>學期</a:t>
            </a:r>
            <a:r>
              <a:rPr lang="zh-TW" altLang="en-US" dirty="0">
                <a:solidFill>
                  <a:prstClr val="black"/>
                </a:solidFill>
              </a:rPr>
              <a:t/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/>
              <a:t>特教組</a:t>
            </a:r>
            <a:r>
              <a:rPr lang="zh-TW" altLang="en-US" dirty="0" smtClean="0"/>
              <a:t>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3</a:t>
            </a:r>
            <a:r>
              <a:rPr lang="en-US" altLang="zh-TW" dirty="0" smtClean="0"/>
              <a:t>.</a:t>
            </a:r>
            <a:r>
              <a:rPr lang="zh-TW" altLang="zh-TW" dirty="0"/>
              <a:t>鑑定安置評估小組</a:t>
            </a:r>
            <a:r>
              <a:rPr lang="zh-TW" altLang="zh-TW" dirty="0" smtClean="0"/>
              <a:t>會議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1"/>
            <a:ext cx="3960440" cy="263044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397817"/>
            <a:ext cx="3813083" cy="253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8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4</a:t>
            </a:r>
            <a:r>
              <a:rPr lang="en-US" altLang="zh-TW" dirty="0" smtClean="0"/>
              <a:t>. </a:t>
            </a:r>
            <a:r>
              <a:rPr lang="zh-TW" altLang="zh-TW" dirty="0"/>
              <a:t>第</a:t>
            </a:r>
            <a:r>
              <a:rPr lang="en-US" altLang="zh-TW" dirty="0"/>
              <a:t>21</a:t>
            </a:r>
            <a:r>
              <a:rPr lang="zh-TW" altLang="zh-TW" dirty="0"/>
              <a:t>屆亞特盃活動學生榮獲各項佳績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05" y="2636912"/>
            <a:ext cx="2789719" cy="202009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68442"/>
            <a:ext cx="2987824" cy="197894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636911"/>
            <a:ext cx="2506359" cy="201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4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5</a:t>
            </a:r>
            <a:r>
              <a:rPr lang="en-US" altLang="zh-TW" dirty="0" smtClean="0"/>
              <a:t>.</a:t>
            </a:r>
            <a:r>
              <a:rPr lang="zh-TW" altLang="zh-TW" dirty="0"/>
              <a:t>體育表演會活動</a:t>
            </a:r>
            <a:r>
              <a:rPr lang="zh-TW" altLang="zh-TW" dirty="0" smtClean="0"/>
              <a:t>照片</a:t>
            </a: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9"/>
            <a:ext cx="3816424" cy="2527761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55102"/>
            <a:ext cx="3764768" cy="249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6</a:t>
            </a:r>
            <a:r>
              <a:rPr lang="en-US" altLang="zh-TW" dirty="0" smtClean="0"/>
              <a:t>.</a:t>
            </a:r>
            <a:r>
              <a:rPr lang="zh-TW" altLang="zh-TW" dirty="0"/>
              <a:t>黃明雄老師教學演示，教學輔導團蒞校</a:t>
            </a:r>
            <a:r>
              <a:rPr lang="zh-TW" altLang="zh-TW" dirty="0" smtClean="0"/>
              <a:t>指導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20888"/>
            <a:ext cx="4355976" cy="289314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20888"/>
            <a:ext cx="4138334" cy="274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7</a:t>
            </a:r>
            <a:r>
              <a:rPr lang="en-US" altLang="zh-TW" dirty="0" smtClean="0"/>
              <a:t>.</a:t>
            </a:r>
            <a:r>
              <a:rPr lang="zh-TW" altLang="zh-TW" dirty="0"/>
              <a:t>聖誕</a:t>
            </a:r>
            <a:r>
              <a:rPr lang="zh-TW" altLang="zh-TW" dirty="0" smtClean="0"/>
              <a:t>派對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2999231" cy="199948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564904"/>
            <a:ext cx="2999231" cy="199948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425" y="2564904"/>
            <a:ext cx="2480977" cy="199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9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(</a:t>
            </a:r>
            <a:r>
              <a:rPr lang="zh-TW" altLang="zh-TW" dirty="0"/>
              <a:t>二</a:t>
            </a:r>
            <a:r>
              <a:rPr lang="en-US" altLang="zh-TW" dirty="0"/>
              <a:t>)</a:t>
            </a:r>
            <a:r>
              <a:rPr lang="zh-TW" altLang="zh-TW" dirty="0"/>
              <a:t>資優</a:t>
            </a:r>
            <a:r>
              <a:rPr lang="zh-TW" altLang="zh-TW" dirty="0" smtClean="0"/>
              <a:t>班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/>
              <a:t>1.</a:t>
            </a:r>
            <a:r>
              <a:rPr lang="zh-TW" altLang="zh-TW" dirty="0"/>
              <a:t>迎新</a:t>
            </a:r>
            <a:r>
              <a:rPr lang="zh-TW" altLang="zh-TW" dirty="0" smtClean="0"/>
              <a:t>活動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03317"/>
            <a:ext cx="2733878" cy="181578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103317"/>
            <a:ext cx="2859165" cy="189899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135839"/>
            <a:ext cx="2810199" cy="186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8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2.</a:t>
            </a:r>
            <a:r>
              <a:rPr lang="zh-TW" altLang="zh-TW" dirty="0"/>
              <a:t>學校</a:t>
            </a:r>
            <a:r>
              <a:rPr lang="zh-TW" altLang="zh-TW" dirty="0" smtClean="0"/>
              <a:t>日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348880"/>
            <a:ext cx="3347166" cy="2510374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48880"/>
            <a:ext cx="3347166" cy="251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3.</a:t>
            </a:r>
            <a:r>
              <a:rPr lang="zh-TW" altLang="en-US" dirty="0" smtClean="0"/>
              <a:t>兒童人權講座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40" y="2824501"/>
            <a:ext cx="3544526" cy="2482711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824502"/>
            <a:ext cx="4392488" cy="248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4.</a:t>
            </a:r>
            <a:r>
              <a:rPr lang="zh-TW" altLang="en-US" dirty="0" smtClean="0"/>
              <a:t>獨立研究發表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3487835" cy="231654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363506"/>
            <a:ext cx="3682648" cy="244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7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76325"/>
            <a:r>
              <a:rPr lang="zh-TW" altLang="en-US" dirty="0">
                <a:solidFill>
                  <a:prstClr val="black"/>
                </a:solidFill>
              </a:rPr>
              <a:t>輔導室業務</a:t>
            </a:r>
            <a:endParaRPr lang="zh-TW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704856" cy="420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19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特教組業務成果報告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5.</a:t>
            </a:r>
            <a:r>
              <a:rPr lang="zh-TW" altLang="en-US" dirty="0" smtClean="0"/>
              <a:t>成果分享會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20888"/>
            <a:ext cx="3419872" cy="227140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394227"/>
            <a:ext cx="4176464" cy="22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8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prstClr val="black"/>
                </a:solidFill>
              </a:rPr>
              <a:t>102</a:t>
            </a:r>
            <a:r>
              <a:rPr lang="zh-TW" altLang="en-US" dirty="0">
                <a:solidFill>
                  <a:prstClr val="black"/>
                </a:solidFill>
              </a:rPr>
              <a:t>學年度上學期期末</a:t>
            </a:r>
            <a:br>
              <a:rPr lang="zh-TW" altLang="en-US" dirty="0">
                <a:solidFill>
                  <a:prstClr val="black"/>
                </a:solidFill>
              </a:rPr>
            </a:br>
            <a:r>
              <a:rPr lang="zh-TW" altLang="en-US" dirty="0">
                <a:solidFill>
                  <a:prstClr val="black"/>
                </a:solidFill>
              </a:rPr>
              <a:t>資料</a:t>
            </a:r>
            <a:r>
              <a:rPr lang="zh-TW" altLang="en-US" dirty="0" smtClean="0">
                <a:solidFill>
                  <a:prstClr val="black"/>
                </a:solidFill>
              </a:rPr>
              <a:t>組</a:t>
            </a:r>
            <a:r>
              <a:rPr lang="zh-TW" altLang="en-US" dirty="0">
                <a:solidFill>
                  <a:prstClr val="black"/>
                </a:solidFill>
              </a:rPr>
              <a:t>業務成果報告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1584986" y="1556792"/>
            <a:ext cx="6371390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2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.102.8.30 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祖孫攜手上學活動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.102.8.30 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小一新生家長座談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.102.10.11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親子魔幻列車活動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4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.102.10.25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萬聖節親子研習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5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.102.11.08 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親子多元文化美食研習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6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.102.11.11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11.22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祖孫週學習單優秀作品展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7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.102.11.16  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親子暨祖孫趣味投籃賽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ts val="3200"/>
              </a:lnSpc>
            </a:pPr>
            <a:r>
              <a:rPr lang="en-US" altLang="zh-TW" sz="2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8</a:t>
            </a:r>
            <a:r>
              <a:rPr lang="en-US" altLang="zh-TW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.102.11.16</a:t>
            </a:r>
            <a:r>
              <a:rPr lang="zh-TW" altLang="en-US" sz="22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  親子多元文化服裝體驗</a:t>
            </a:r>
            <a:endParaRPr lang="en-US" altLang="zh-TW" sz="2200" dirty="0" smtClean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16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763688" y="548680"/>
            <a:ext cx="5353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1</a:t>
            </a:r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. 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8.30 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祖孫攜手上學活動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Dora\Desktop\祖孫開學日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287" y="1340768"/>
            <a:ext cx="6129275" cy="408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99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835696" y="452323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2. 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8.30 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小一新生家長座談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Dora\Desktop\新生家長座談會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817" y="1340768"/>
            <a:ext cx="6182216" cy="412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89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187624" y="508557"/>
            <a:ext cx="69847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3. </a:t>
            </a:r>
            <a:r>
              <a:rPr lang="en-US" altLang="zh-TW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10.11</a:t>
            </a:r>
            <a:r>
              <a:rPr lang="zh-TW" altLang="en-US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親子魔幻列車活動</a:t>
            </a:r>
          </a:p>
        </p:txBody>
      </p:sp>
      <p:pic>
        <p:nvPicPr>
          <p:cNvPr id="3074" name="Picture 2" descr="C:\Users\Dora\Desktop\魔幻列車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892" y="1340768"/>
            <a:ext cx="6398240" cy="426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3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037523" y="332656"/>
            <a:ext cx="78488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4.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 10.25 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萬聖節親子研習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4098" name="Picture 2" descr="C:\Users\Dora\Desktop\萬聖節親子研習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5983560" cy="39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7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2123728" y="4839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5. 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11.16 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親子多元文化美食研習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5122" name="Picture 2" descr="C:\Users\Dora\Desktop\多元文化美食研習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33466"/>
            <a:ext cx="5983560" cy="39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45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403648" y="332656"/>
            <a:ext cx="6806074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6. </a:t>
            </a:r>
            <a:r>
              <a:rPr kumimoji="1" lang="en-US" altLang="zh-TW" sz="3200" kern="0" dirty="0">
                <a:solidFill>
                  <a:srgbClr val="000000"/>
                </a:solidFill>
                <a:latin typeface="華康宗楷體W7" pitchFamily="65" charset="-120"/>
                <a:ea typeface="華康宗楷體W7" pitchFamily="65" charset="-120"/>
              </a:rPr>
              <a:t>11.11</a:t>
            </a:r>
            <a:r>
              <a:rPr kumimoji="1" lang="zh-TW" altLang="en-US" sz="3200" kern="0" dirty="0">
                <a:solidFill>
                  <a:srgbClr val="000000"/>
                </a:solidFill>
                <a:latin typeface="華康宗楷體W7" pitchFamily="65" charset="-120"/>
                <a:ea typeface="華康宗楷體W7" pitchFamily="65" charset="-120"/>
              </a:rPr>
              <a:t>～</a:t>
            </a:r>
            <a:r>
              <a:rPr kumimoji="1" lang="en-US" altLang="zh-TW" sz="3200" kern="0" dirty="0">
                <a:solidFill>
                  <a:srgbClr val="000000"/>
                </a:solidFill>
                <a:latin typeface="華康宗楷體W7" pitchFamily="65" charset="-120"/>
                <a:ea typeface="華康宗楷體W7" pitchFamily="65" charset="-120"/>
              </a:rPr>
              <a:t>11.22 </a:t>
            </a:r>
          </a:p>
          <a:p>
            <a:pPr>
              <a:lnSpc>
                <a:spcPts val="3200"/>
              </a:lnSpc>
            </a:pPr>
            <a:r>
              <a:rPr kumimoji="1" lang="en-US" altLang="zh-TW" sz="3200" kern="0" dirty="0">
                <a:solidFill>
                  <a:srgbClr val="000000"/>
                </a:solidFill>
                <a:latin typeface="華康宗楷體W7" pitchFamily="65" charset="-120"/>
                <a:ea typeface="華康宗楷體W7" pitchFamily="65" charset="-120"/>
              </a:rPr>
              <a:t>   </a:t>
            </a:r>
            <a:r>
              <a:rPr kumimoji="1" lang="zh-TW" altLang="en-US" sz="3200" kern="0" dirty="0">
                <a:solidFill>
                  <a:srgbClr val="000000"/>
                </a:solidFill>
                <a:latin typeface="華康宗楷體W7" pitchFamily="65" charset="-120"/>
                <a:ea typeface="華康宗楷體W7" pitchFamily="65" charset="-120"/>
              </a:rPr>
              <a:t>祖孫週學習單優秀作品展</a:t>
            </a:r>
            <a:endParaRPr kumimoji="1" lang="en-US" altLang="zh-TW" sz="3200" kern="0" dirty="0">
              <a:solidFill>
                <a:srgbClr val="000000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6146" name="Picture 2" descr="C:\Users\Dora\Desktop\祖孫週學習單展示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73" y="1466528"/>
            <a:ext cx="6018111" cy="401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48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52873" y="439852"/>
            <a:ext cx="7287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7.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 </a:t>
            </a:r>
            <a:r>
              <a:rPr lang="en-US" altLang="zh-TW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102.11.16  </a:t>
            </a:r>
            <a:r>
              <a:rPr lang="zh-TW" altLang="en-US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親子暨祖孫趣味投籃賽</a:t>
            </a:r>
            <a:endParaRPr lang="en-US" altLang="zh-TW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  <a:p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7170" name="Picture 2" descr="C:\Users\Dora\Desktop\親子投籃賽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73" y="1297562"/>
            <a:ext cx="6408712" cy="427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3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5805264"/>
            <a:ext cx="1166667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52873" y="439852"/>
            <a:ext cx="7287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solidFill>
                  <a:srgbClr val="FF0000"/>
                </a:solidFill>
                <a:latin typeface="華康宗楷體W7" pitchFamily="65" charset="-120"/>
                <a:ea typeface="華康宗楷體W7" pitchFamily="65" charset="-120"/>
              </a:rPr>
              <a:t>8. </a:t>
            </a:r>
            <a:r>
              <a:rPr lang="en-US" altLang="zh-TW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102.11.16</a:t>
            </a:r>
            <a:r>
              <a:rPr lang="zh-TW" altLang="en-US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  親子多元文化服裝體驗</a:t>
            </a:r>
            <a:endParaRPr lang="en-US" altLang="zh-TW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  <a:p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8194" name="Picture 2" descr="C:\Users\Dora\Desktop\多元服裝體驗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27" y="1198637"/>
            <a:ext cx="4655514" cy="465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7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1441450"/>
            <a:ext cx="8480425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038305" y="476672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prstClr val="black"/>
                </a:solidFill>
                <a:latin typeface="華康唐風隸W5(P)" pitchFamily="66" charset="-120"/>
                <a:ea typeface="華康唐風隸W5(P)" pitchFamily="66" charset="-120"/>
                <a:cs typeface="+mj-cs"/>
              </a:rPr>
              <a:t>輔導室業務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0099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52873" y="439852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各學年實施家庭教育融入課程一覽表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671736"/>
              </p:ext>
            </p:extLst>
          </p:nvPr>
        </p:nvGraphicFramePr>
        <p:xfrm>
          <a:off x="1524000" y="1397000"/>
          <a:ext cx="6096000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1776"/>
                <a:gridCol w="3032224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課程名稱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融入領域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一年級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我們一家人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數學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二年級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吹泡泡</a:t>
                      </a:r>
                      <a:endParaRPr lang="en-US" altLang="zh-TW" dirty="0" smtClean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歡喜過冬天</a:t>
                      </a:r>
                      <a:endParaRPr lang="en-US" altLang="zh-TW" dirty="0" smtClean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第一次做早餐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生活</a:t>
                      </a:r>
                      <a:endParaRPr lang="en-US" altLang="zh-TW" dirty="0" smtClean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生活</a:t>
                      </a:r>
                      <a:endParaRPr lang="en-US" altLang="zh-TW" dirty="0" smtClean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語文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三年級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我是家庭的一份子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社會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四年級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戲劇欣賞：再見茉莉花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綜合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五年級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原住民的社會生活</a:t>
                      </a:r>
                      <a:endParaRPr lang="en-US" altLang="zh-TW" dirty="0" smtClean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漢人的家族社會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社會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六年級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家庭兩性新關係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華康標楷體" panose="03000509000000000000" pitchFamily="65" charset="-120"/>
                          <a:ea typeface="華康標楷體" panose="03000509000000000000" pitchFamily="65" charset="-120"/>
                        </a:rPr>
                        <a:t>社會</a:t>
                      </a:r>
                      <a:endParaRPr lang="zh-TW" altLang="en-US" dirty="0">
                        <a:latin typeface="華康標楷體" panose="03000509000000000000" pitchFamily="65" charset="-120"/>
                        <a:ea typeface="華康標楷體" panose="03000509000000000000" pitchFamily="65" charset="-12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8762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52873" y="439852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一年級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---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我們一家人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2" y="1340768"/>
            <a:ext cx="3240000" cy="174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2" y="3375682"/>
            <a:ext cx="3240000" cy="170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443" y="3378116"/>
            <a:ext cx="2597589" cy="174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字方塊 13"/>
          <p:cNvSpPr txBox="1"/>
          <p:nvPr/>
        </p:nvSpPr>
        <p:spPr>
          <a:xfrm>
            <a:off x="454573" y="5090700"/>
            <a:ext cx="3658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solidFill>
                  <a:prstClr val="black"/>
                </a:solidFill>
              </a:rPr>
              <a:t>？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4066782" y="1556792"/>
            <a:ext cx="4779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小朋友發表他們一家有幾代？有幾人？利用加減算式，算出和家人相差幾歲？或共幾歲？最後也利用學習單，讓小朋友畫出創意族譜圖。</a:t>
            </a:r>
          </a:p>
        </p:txBody>
      </p:sp>
    </p:spTree>
    <p:extLst>
      <p:ext uri="{BB962C8B-B14F-4D97-AF65-F5344CB8AC3E}">
        <p14:creationId xmlns:p14="http://schemas.microsoft.com/office/powerpoint/2010/main" val="464905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52873" y="439852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二年級 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– </a:t>
            </a:r>
            <a:r>
              <a:rPr lang="zh-TW" altLang="en-US" sz="3200" dirty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家庭教育實施</a:t>
            </a:r>
          </a:p>
        </p:txBody>
      </p:sp>
      <p:pic>
        <p:nvPicPr>
          <p:cNvPr id="11" name="圖片 10" descr="DSC_1107s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15" y="1566317"/>
            <a:ext cx="2257425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圖片 11" descr="DSC_1110s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65" y="1584102"/>
            <a:ext cx="2305050" cy="170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圖片 12" descr="DSC_1112s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15" y="3419475"/>
            <a:ext cx="2257425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圖片 15" descr="DSC_1104s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987" y="3419475"/>
            <a:ext cx="2464026" cy="2473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DSC04225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71252"/>
            <a:ext cx="2675858" cy="213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9" descr="DSC0457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70" y="3636155"/>
            <a:ext cx="2610283" cy="203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6702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52873" y="439852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三年級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-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家庭的功能和組成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2050" name="Picture 2" descr="IMAG0786_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14" y="1949401"/>
            <a:ext cx="4306501" cy="344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IMAG0793_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602" y="3795734"/>
            <a:ext cx="1987550" cy="160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0795_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317" y="3814918"/>
            <a:ext cx="1925638" cy="155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5014716" y="1862268"/>
            <a:ext cx="3643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1</a:t>
            </a:r>
            <a:r>
              <a:rPr lang="en-US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.</a:t>
            </a:r>
            <a:r>
              <a:rPr lang="zh-TW" altLang="en-US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教師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介紹</a:t>
            </a:r>
            <a:r>
              <a:rPr lang="zh-TW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家庭的組成與功能</a:t>
            </a:r>
            <a:r>
              <a:rPr lang="zh-TW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。</a:t>
            </a:r>
          </a:p>
          <a:p>
            <a:r>
              <a:rPr lang="en-US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2.</a:t>
            </a:r>
            <a:r>
              <a:rPr lang="zh-TW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讓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學生</a:t>
            </a:r>
            <a:r>
              <a:rPr lang="zh-TW" altLang="en-US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討論並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發表</a:t>
            </a:r>
            <a:r>
              <a:rPr lang="zh-TW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在家中分擔</a:t>
            </a:r>
            <a:r>
              <a:rPr lang="zh-TW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的</a:t>
            </a:r>
            <a:r>
              <a:rPr lang="en-US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</a:p>
          <a:p>
            <a:r>
              <a:rPr lang="en-US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en-US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zh-TW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家庭</a:t>
            </a:r>
            <a:r>
              <a:rPr lang="zh-TW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工作</a:t>
            </a:r>
            <a:r>
              <a:rPr lang="zh-TW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是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什麼</a:t>
            </a:r>
            <a:endParaRPr lang="en-US" altLang="zh-TW" dirty="0" smtClean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3</a:t>
            </a:r>
            <a:r>
              <a:rPr lang="en-US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.</a:t>
            </a:r>
            <a:r>
              <a:rPr lang="zh-TW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教師針對學生發表內容進行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價值</a:t>
            </a:r>
            <a:endParaRPr lang="en-US" altLang="zh-TW" dirty="0" smtClean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en-US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zh-TW" altLang="zh-TW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澄清</a:t>
            </a:r>
            <a:r>
              <a:rPr lang="zh-TW" altLang="zh-TW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，提醒學生</a:t>
            </a:r>
            <a:r>
              <a:rPr lang="zh-TW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不分男女都</a:t>
            </a:r>
            <a:r>
              <a:rPr lang="zh-TW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應該</a:t>
            </a:r>
            <a:endParaRPr lang="en-US" altLang="zh-TW" dirty="0" smtClean="0">
              <a:solidFill>
                <a:srgbClr val="FF0000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en-US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zh-TW" altLang="zh-TW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分擔</a:t>
            </a:r>
            <a:r>
              <a:rPr lang="zh-TW" altLang="zh-TW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家庭工作。</a:t>
            </a:r>
            <a:endParaRPr lang="zh-TW" altLang="en-US" dirty="0">
              <a:solidFill>
                <a:srgbClr val="FF0000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715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52873" y="439852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四年級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-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戲劇欣賞：再見茉莉花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2050" name="Picture 2" descr="C:\Users\Dora\Desktop\四年級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44" y="1610342"/>
            <a:ext cx="5486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6226561" y="1700807"/>
            <a:ext cx="2520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教師反思</a:t>
            </a:r>
            <a:r>
              <a:rPr lang="zh-TW" altLang="en-US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：</a:t>
            </a:r>
            <a:endParaRPr lang="en-US" altLang="zh-TW" sz="2000" dirty="0" smtClean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zh-TW" altLang="en-US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戲劇</a:t>
            </a:r>
            <a:r>
              <a:rPr lang="zh-TW" altLang="en-US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欣賞後，與學生進行</a:t>
            </a:r>
            <a:r>
              <a:rPr lang="zh-TW" altLang="zh-TW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討論</a:t>
            </a:r>
            <a:r>
              <a:rPr lang="zh-TW" altLang="en-US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，</a:t>
            </a:r>
            <a:r>
              <a:rPr lang="zh-TW" altLang="zh-TW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孩子</a:t>
            </a:r>
            <a:r>
              <a:rPr lang="zh-TW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們的發言與表現之成熟度超乎教學者的預期</a:t>
            </a:r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!</a:t>
            </a:r>
            <a:r>
              <a:rPr lang="zh-TW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可見這齣戲是非常成功的</a:t>
            </a:r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!</a:t>
            </a:r>
            <a:r>
              <a:rPr lang="zh-TW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尤其是</a:t>
            </a:r>
            <a:r>
              <a:rPr lang="zh-TW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在家人之間的感情凝聚上，深深打動孩子們的心</a:t>
            </a:r>
            <a:r>
              <a:rPr lang="en-US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!</a:t>
            </a:r>
            <a:r>
              <a:rPr lang="zh-TW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也讓孩子們體悟應該及時行孝</a:t>
            </a:r>
            <a:r>
              <a:rPr lang="en-US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!</a:t>
            </a:r>
            <a:endParaRPr lang="zh-TW" altLang="en-US" sz="2000" dirty="0">
              <a:solidFill>
                <a:srgbClr val="FF0000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78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02" y="408239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898375" y="439852"/>
            <a:ext cx="81989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五年級</a:t>
            </a:r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-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原住民的社會生活、漢人的家族社會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pic>
        <p:nvPicPr>
          <p:cNvPr id="3074" name="Picture 2" descr="J:\2013-12-20 13.43.3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71" y="1324744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102學年度資料組\102家庭教育\102家庭教育融入課程表單\102上各年級提供成果\五年級照片\DSC_643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87593"/>
            <a:ext cx="4320000" cy="315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102學年度資料組\102家庭教育\102家庭教育融入課程表單\102上各年級提供成果\五年級照片\DSC_643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3540727"/>
            <a:ext cx="2880000" cy="220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211471" y="1223527"/>
            <a:ext cx="544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 smtClean="0">
                <a:solidFill>
                  <a:srgbClr val="FF0000"/>
                </a:solidFill>
              </a:rPr>
              <a:t>1</a:t>
            </a: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95856" y="3720663"/>
            <a:ext cx="544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>
                <a:solidFill>
                  <a:srgbClr val="FF0000"/>
                </a:solidFill>
              </a:rPr>
              <a:t>2</a:t>
            </a: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3275856" y="3023079"/>
            <a:ext cx="5441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>
                <a:solidFill>
                  <a:srgbClr val="FF0000"/>
                </a:solidFill>
              </a:rPr>
              <a:t>3</a:t>
            </a: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201211" y="1231438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1</a:t>
            </a:r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.</a:t>
            </a:r>
            <a:r>
              <a:rPr lang="zh-TW" altLang="en-US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探討原住民母系社會與漢人父系社會的差異</a:t>
            </a:r>
            <a:endParaRPr lang="en-US" altLang="zh-TW" sz="2000" dirty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2</a:t>
            </a:r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.</a:t>
            </a:r>
            <a:r>
              <a:rPr lang="zh-TW" altLang="en-US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了解「做十六歲」這個生命禮俗的意義是</a:t>
            </a:r>
            <a:r>
              <a:rPr lang="zh-TW" altLang="en-US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孩</a:t>
            </a:r>
            <a:endParaRPr lang="en-US" altLang="zh-TW" sz="2000" dirty="0" smtClean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 </a:t>
            </a:r>
            <a:r>
              <a:rPr lang="zh-TW" altLang="en-US" sz="2000" dirty="0" smtClean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子</a:t>
            </a:r>
            <a:r>
              <a:rPr lang="zh-TW" altLang="en-US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長大了，可以開始分擔家計、負起社會責任。</a:t>
            </a:r>
            <a:endParaRPr lang="en-US" altLang="zh-TW" sz="2000" dirty="0">
              <a:solidFill>
                <a:prstClr val="black"/>
              </a:solidFill>
              <a:latin typeface="華康標楷體" panose="03000509000000000000" pitchFamily="65" charset="-120"/>
              <a:ea typeface="華康標楷體" panose="03000509000000000000" pitchFamily="65" charset="-120"/>
            </a:endParaRPr>
          </a:p>
          <a:p>
            <a:r>
              <a:rPr lang="en-US" altLang="zh-TW" sz="2000" dirty="0">
                <a:solidFill>
                  <a:srgbClr val="FF0000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3</a:t>
            </a:r>
            <a:r>
              <a:rPr lang="en-US" altLang="zh-TW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.</a:t>
            </a:r>
            <a:r>
              <a:rPr lang="zh-TW" altLang="en-US" sz="2000" dirty="0">
                <a:solidFill>
                  <a:prstClr val="black"/>
                </a:solidFill>
                <a:latin typeface="華康標楷體" panose="03000509000000000000" pitchFamily="65" charset="-120"/>
                <a:ea typeface="華康標楷體" panose="03000509000000000000" pitchFamily="65" charset="-120"/>
              </a:rPr>
              <a:t>認識族譜</a:t>
            </a:r>
          </a:p>
        </p:txBody>
      </p:sp>
    </p:spTree>
    <p:extLst>
      <p:ext uri="{BB962C8B-B14F-4D97-AF65-F5344CB8AC3E}">
        <p14:creationId xmlns:p14="http://schemas.microsoft.com/office/powerpoint/2010/main" val="93763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554831" y="483935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102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學年度下學期重要行事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sp>
        <p:nvSpPr>
          <p:cNvPr id="14" name="內容版面配置區 5"/>
          <p:cNvSpPr txBox="1">
            <a:spLocks/>
          </p:cNvSpPr>
          <p:nvPr/>
        </p:nvSpPr>
        <p:spPr>
          <a:xfrm>
            <a:off x="78546" y="1260344"/>
            <a:ext cx="9678030" cy="5558687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1/21</a:t>
            </a:r>
            <a:r>
              <a:rPr lang="en-US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(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週二</a:t>
            </a:r>
            <a:r>
              <a:rPr lang="en-US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)~1/24(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週五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</a:t>
            </a:r>
            <a:r>
              <a:rPr lang="en-US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辦理特教班寒假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輔導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班</a:t>
            </a:r>
            <a:endParaRPr lang="zh-TW" altLang="en-US" sz="3600" dirty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2/14(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五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第一二節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＊六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年級升學輔導活動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2/14(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五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第五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~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第七節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＊資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優班學校日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2/22(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六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)8:00~12:00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＊學校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日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2/22(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六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)13:00~16:00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＊五</a:t>
            </a:r>
            <a:r>
              <a:rPr lang="zh-TW" altLang="en-US" sz="3600" dirty="0" smtClean="0">
                <a:latin typeface="標楷體"/>
                <a:ea typeface="標楷體"/>
              </a:rPr>
              <a:t>、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六年級家長升學輔導講座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3/8(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六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8:00~12:00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＊提早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入學初選評量活動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3</a:t>
            </a:r>
            <a:r>
              <a:rPr lang="zh-TW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底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暫定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    ＊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特</a:t>
            </a:r>
            <a:r>
              <a:rPr lang="zh-TW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教班生命光輝活動</a:t>
            </a: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5/20(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二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)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       ＊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資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優班「全民來運動」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3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</a:t>
            </a: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~5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           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＊多元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文化宣導、性別平等宣導、特教研習、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                親子研習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6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      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優</a:t>
            </a:r>
            <a:r>
              <a:rPr lang="zh-TW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班三至五年級成果發表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會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6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      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資</a:t>
            </a:r>
            <a:r>
              <a:rPr lang="zh-TW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優班六年級畢業成果發表會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6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               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＊畢業生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與校長有約活動</a:t>
            </a:r>
            <a:endParaRPr lang="en-US" altLang="zh-TW" sz="36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6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月</a:t>
            </a:r>
            <a:r>
              <a:rPr lang="zh-TW" altLang="en-US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底                   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＊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特</a:t>
            </a:r>
            <a:r>
              <a:rPr lang="zh-TW" altLang="en-US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教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班</a:t>
            </a:r>
            <a:r>
              <a:rPr lang="zh-TW" altLang="zh-TW" sz="36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畢業</a:t>
            </a:r>
            <a:r>
              <a:rPr lang="zh-TW" altLang="zh-TW" sz="36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歡送會</a:t>
            </a:r>
            <a:endParaRPr lang="zh-TW" altLang="zh-TW" sz="3600" dirty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Font typeface="Arial" pitchFamily="34" charset="0"/>
              <a:buNone/>
            </a:pPr>
            <a:endParaRPr lang="en-US" altLang="zh-TW" sz="25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Font typeface="Arial" pitchFamily="34" charset="0"/>
              <a:buNone/>
            </a:pPr>
            <a:endParaRPr lang="en-US" altLang="zh-TW" sz="25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pPr marL="0" indent="0">
              <a:buFont typeface="Arial" pitchFamily="34" charset="0"/>
              <a:buNone/>
            </a:pPr>
            <a:r>
              <a:rPr lang="zh-TW" altLang="en-US" sz="25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        </a:t>
            </a:r>
            <a:endParaRPr lang="zh-TW" altLang="en-US" sz="2500" dirty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454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416323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" y="452323"/>
            <a:ext cx="648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41981"/>
            <a:ext cx="117908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841981"/>
            <a:ext cx="1173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841981"/>
            <a:ext cx="132063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832953"/>
            <a:ext cx="132837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6" y="5764931"/>
            <a:ext cx="219551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" y="5841981"/>
            <a:ext cx="1523344" cy="9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554831" y="483935"/>
            <a:ext cx="728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102</a:t>
            </a:r>
            <a:r>
              <a:rPr lang="zh-TW" altLang="en-US" sz="3200" dirty="0" smtClean="0">
                <a:solidFill>
                  <a:prstClr val="black"/>
                </a:solidFill>
                <a:latin typeface="華康宗楷體W7" pitchFamily="65" charset="-120"/>
                <a:ea typeface="華康宗楷體W7" pitchFamily="65" charset="-120"/>
              </a:rPr>
              <a:t>學年度校務會議報告</a:t>
            </a:r>
            <a:endParaRPr lang="zh-TW" altLang="en-US" sz="3200" dirty="0">
              <a:solidFill>
                <a:prstClr val="black"/>
              </a:solidFill>
              <a:latin typeface="華康宗楷體W7" pitchFamily="65" charset="-120"/>
              <a:ea typeface="華康宗楷體W7" pitchFamily="65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283858" y="2060848"/>
            <a:ext cx="43763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0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謝謝聆聽      </a:t>
            </a:r>
            <a:endParaRPr lang="en-US" altLang="zh-TW" sz="6000" dirty="0" smtClean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  <a:p>
            <a:r>
              <a:rPr lang="zh-TW" altLang="en-US" sz="6000" dirty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</a:t>
            </a:r>
            <a:r>
              <a:rPr lang="zh-TW" altLang="en-US" sz="6000" dirty="0" smtClean="0">
                <a:latin typeface="華康仿宋體W6" panose="02020609000000000000" pitchFamily="49" charset="-120"/>
                <a:ea typeface="華康仿宋體W6" panose="02020609000000000000" pitchFamily="49" charset="-120"/>
              </a:rPr>
              <a:t> 敬請指教</a:t>
            </a:r>
            <a:endParaRPr lang="zh-TW" altLang="en-US" sz="6000" dirty="0">
              <a:latin typeface="華康仿宋體W6" panose="02020609000000000000" pitchFamily="49" charset="-120"/>
              <a:ea typeface="華康仿宋體W6" panose="020206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251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102</a:t>
            </a:r>
            <a:r>
              <a:rPr lang="zh-TW" altLang="en-US" dirty="0"/>
              <a:t>學年度第一學期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03416" cy="3917032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生命教育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zh-TW" altLang="en-US" dirty="0" smtClean="0"/>
              <a:t>議題</a:t>
            </a:r>
            <a:r>
              <a:rPr lang="zh-TW" altLang="en-US" dirty="0"/>
              <a:t>融入</a:t>
            </a:r>
            <a:r>
              <a:rPr lang="zh-TW" altLang="en-US" dirty="0" smtClean="0"/>
              <a:t>教學</a:t>
            </a:r>
            <a:endParaRPr lang="en-US" altLang="zh-TW" dirty="0" smtClean="0"/>
          </a:p>
          <a:p>
            <a:pPr lvl="2"/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561288"/>
              </p:ext>
            </p:extLst>
          </p:nvPr>
        </p:nvGraphicFramePr>
        <p:xfrm>
          <a:off x="395536" y="2564904"/>
          <a:ext cx="864096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108041"/>
                <a:gridCol w="6524807"/>
              </a:tblGrid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實施領域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教學內容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一年級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透過「門開了」詩歌，讓孩子感受生命的喜悅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二年級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生命鬥士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「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尼克</a:t>
                      </a: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胡哲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永不放棄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故事分享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三年級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「有您真好」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介紹孩子在成長過程中和長輩間的動人情感。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四年級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幫小狗找新家，了解生命之可貴。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五年級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透過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「女媧造人」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神話的欣賞，啟發想像力並體會生命的可貴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，並能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尊重生命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TW" altLang="en-US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六年級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透過班書閱讀，全班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探討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故事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內容，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發表並書寫心得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7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84784"/>
            <a:ext cx="8403416" cy="4104456"/>
          </a:xfrm>
        </p:spPr>
        <p:txBody>
          <a:bodyPr/>
          <a:lstStyle/>
          <a:p>
            <a:r>
              <a:rPr lang="zh-TW" altLang="en-US" dirty="0" smtClean="0"/>
              <a:t>生命教育課程成果（一至三年級）</a:t>
            </a:r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81266"/>
            <a:ext cx="2376264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SC042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07059"/>
            <a:ext cx="2664296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P10400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07058"/>
            <a:ext cx="2016224" cy="3214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0962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生命教育課程</a:t>
            </a:r>
            <a:r>
              <a:rPr lang="zh-TW" altLang="en-US" dirty="0" smtClean="0"/>
              <a:t>成果（四至六年級）</a:t>
            </a:r>
            <a:endParaRPr lang="zh-TW" altLang="en-US" dirty="0"/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69087"/>
            <a:ext cx="2592288" cy="326561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 b="13016"/>
          <a:stretch/>
        </p:blipFill>
        <p:spPr>
          <a:xfrm>
            <a:off x="6228184" y="2246339"/>
            <a:ext cx="2520279" cy="3288365"/>
          </a:xfrm>
          <a:prstGeom prst="rect">
            <a:avLst/>
          </a:prstGeom>
        </p:spPr>
      </p:pic>
      <p:pic>
        <p:nvPicPr>
          <p:cNvPr id="7" name="圖片 2" descr="描述: 描述: https://fbcdn-sphotos-d-a.akamaihd.net/hphotos-ak-ash4/s720x720/1472940_678555122168567_1942964150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09911"/>
            <a:ext cx="2592289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0886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生命教育校園宣導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邀請「半身男高音」魏益群先生蒞校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102.11.25</a:t>
            </a:r>
            <a:r>
              <a:rPr lang="zh-TW" altLang="en-US" dirty="0" smtClean="0"/>
              <a:t>對四和六年級學生分享其生命故事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29000"/>
            <a:ext cx="3240000" cy="215194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94585"/>
            <a:ext cx="3240000" cy="2151940"/>
          </a:xfrm>
          <a:prstGeom prst="rect">
            <a:avLst/>
          </a:prstGeom>
        </p:spPr>
      </p:pic>
      <p:sp>
        <p:nvSpPr>
          <p:cNvPr id="9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653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484784"/>
            <a:ext cx="8403416" cy="3917032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家庭暴力防治教育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/>
            <a:r>
              <a:rPr lang="zh-TW" altLang="en-US" dirty="0"/>
              <a:t>議題</a:t>
            </a:r>
            <a:r>
              <a:rPr lang="zh-TW" altLang="en-US" dirty="0" smtClean="0"/>
              <a:t>融入教學</a:t>
            </a:r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34919"/>
              </p:ext>
            </p:extLst>
          </p:nvPr>
        </p:nvGraphicFramePr>
        <p:xfrm>
          <a:off x="611560" y="2492896"/>
          <a:ext cx="8208913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224136"/>
                <a:gridCol w="6048673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實施領域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教學內容</a:t>
                      </a:r>
                      <a:endParaRPr lang="zh-TW" altLang="en-US" dirty="0"/>
                    </a:p>
                  </a:txBody>
                  <a:tcPr/>
                </a:tc>
              </a:tr>
              <a:tr h="3492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一年級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灰姑娘戲劇宣導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二年級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語文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利用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「周處除三害」的故事中，學習到一個人如果只仗著自己力氣大，而喜歡欺負別人、打架，是會令人討厭、害怕的。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三年級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觀看「小愛的畫本」學習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如何自我保護和情緒的抒解方式。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四年級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觀看「小愛的畫本」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藉由影片了解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如何面對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家庭暴力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五年級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藉由新聞事件討論合宜的家人互動方式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六年級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綜合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觀看「小愛的畫本」</a:t>
                      </a:r>
                      <a:r>
                        <a:rPr lang="zh-TW" altLang="zh-TW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了解對家庭暴力的處理方式</a:t>
                      </a:r>
                      <a:endParaRPr lang="zh-TW" alt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標題 1"/>
          <p:cNvSpPr txBox="1">
            <a:spLocks/>
          </p:cNvSpPr>
          <p:nvPr/>
        </p:nvSpPr>
        <p:spPr>
          <a:xfrm>
            <a:off x="56521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華康唐風隸W5(P)" pitchFamily="66" charset="-120"/>
                <a:ea typeface="華康唐風隸W5(P)" pitchFamily="66" charset="-120"/>
                <a:cs typeface="+mj-cs"/>
              </a:defRPr>
            </a:lvl1pPr>
          </a:lstStyle>
          <a:p>
            <a:r>
              <a:rPr lang="en-US" altLang="zh-TW" dirty="0" smtClean="0"/>
              <a:t>102</a:t>
            </a:r>
            <a:r>
              <a:rPr lang="zh-TW" altLang="en-US" dirty="0" smtClean="0"/>
              <a:t>學年度第一學期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輔導組業務</a:t>
            </a:r>
            <a:r>
              <a:rPr lang="zh-TW" altLang="en-US" dirty="0" smtClean="0"/>
              <a:t>成果</a:t>
            </a:r>
            <a:r>
              <a:rPr lang="zh-TW" altLang="en-US" dirty="0" smtClean="0"/>
              <a:t>報告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5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學校簡報母片_10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1452</Words>
  <Application>Microsoft Office PowerPoint</Application>
  <PresentationFormat>如螢幕大小 (4:3)</PresentationFormat>
  <Paragraphs>225</Paragraphs>
  <Slides>47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6</vt:i4>
      </vt:variant>
      <vt:variant>
        <vt:lpstr>投影片標題</vt:lpstr>
      </vt:variant>
      <vt:variant>
        <vt:i4>47</vt:i4>
      </vt:variant>
    </vt:vector>
  </HeadingPairs>
  <TitlesOfParts>
    <vt:vector size="53" baseType="lpstr">
      <vt:lpstr>Office 佈景主題</vt:lpstr>
      <vt:lpstr>自訂設計</vt:lpstr>
      <vt:lpstr>1_Office 佈景主題</vt:lpstr>
      <vt:lpstr>學校簡報母片_102</vt:lpstr>
      <vt:lpstr>1_自訂設計</vt:lpstr>
      <vt:lpstr>2_自訂設計</vt:lpstr>
      <vt:lpstr>102學年度第二學期</vt:lpstr>
      <vt:lpstr>輔導室組織與成員</vt:lpstr>
      <vt:lpstr>輔導室業務</vt:lpstr>
      <vt:lpstr>PowerPoint 簡報</vt:lpstr>
      <vt:lpstr>102學年度第一學期 輔導組業務成果報告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102學年度第一學期 輔導組業務成果報告</vt:lpstr>
      <vt:lpstr>102學年度第一學期 輔導組業務成果報告</vt:lpstr>
      <vt:lpstr>102學年度第一學期 輔導組業務成果報告</vt:lpstr>
      <vt:lpstr>102學年度第一學期 輔導組業務成果報告</vt:lpstr>
      <vt:lpstr>102學年度上學期期末 特教組業務成果報告</vt:lpstr>
      <vt:lpstr>102學年度上學期期末 特教組業務成果報告</vt:lpstr>
      <vt:lpstr>102學年度上學期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特教組業務成果報告</vt:lpstr>
      <vt:lpstr>102學年度上學期期末 資料組業務成果報告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</dc:creator>
  <cp:lastModifiedBy>teacher</cp:lastModifiedBy>
  <cp:revision>103</cp:revision>
  <dcterms:created xsi:type="dcterms:W3CDTF">2012-08-27T02:36:22Z</dcterms:created>
  <dcterms:modified xsi:type="dcterms:W3CDTF">2014-01-20T03:42:58Z</dcterms:modified>
</cp:coreProperties>
</file>