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0" r:id="rId2"/>
    <p:sldMasterId id="2147483692" r:id="rId3"/>
  </p:sldMasterIdLst>
  <p:notesMasterIdLst>
    <p:notesMasterId r:id="rId37"/>
  </p:notesMasterIdLst>
  <p:sldIdLst>
    <p:sldId id="256" r:id="rId4"/>
    <p:sldId id="258" r:id="rId5"/>
    <p:sldId id="257" r:id="rId6"/>
    <p:sldId id="288" r:id="rId7"/>
    <p:sldId id="289" r:id="rId8"/>
    <p:sldId id="290" r:id="rId9"/>
    <p:sldId id="294" r:id="rId10"/>
    <p:sldId id="291" r:id="rId11"/>
    <p:sldId id="293" r:id="rId12"/>
    <p:sldId id="292" r:id="rId13"/>
    <p:sldId id="295" r:id="rId14"/>
    <p:sldId id="296" r:id="rId15"/>
    <p:sldId id="299" r:id="rId16"/>
    <p:sldId id="298" r:id="rId17"/>
    <p:sldId id="300" r:id="rId18"/>
    <p:sldId id="301" r:id="rId19"/>
    <p:sldId id="324" r:id="rId20"/>
    <p:sldId id="302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25" r:id="rId31"/>
    <p:sldId id="297" r:id="rId32"/>
    <p:sldId id="305" r:id="rId33"/>
    <p:sldId id="303" r:id="rId34"/>
    <p:sldId id="322" r:id="rId35"/>
    <p:sldId id="323" r:id="rId3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4672" autoAdjust="0"/>
  </p:normalViewPr>
  <p:slideViewPr>
    <p:cSldViewPr>
      <p:cViewPr>
        <p:scale>
          <a:sx n="66" d="100"/>
          <a:sy n="66" d="100"/>
        </p:scale>
        <p:origin x="-130" y="5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BB605-676B-4FF5-9EAE-DB5DBE44FE27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01EE5-ACCF-4EF8-9FF8-9042F7E26D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4726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hyperlink" Target="TEL:02-25914085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eg"/><Relationship Id="rId7" Type="http://schemas.openxmlformats.org/officeDocument/2006/relationships/hyperlink" Target="TEL:02-25914085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4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5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09" y="1556793"/>
            <a:ext cx="8012391" cy="1139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3FF8-E767-41B7-829C-451D7A3A6F9A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4FC3C-C2BA-4A96-A196-D259871D7AB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84" y="152781"/>
            <a:ext cx="1681200" cy="12609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  <p:sp>
        <p:nvSpPr>
          <p:cNvPr id="12" name="文字方塊 11"/>
          <p:cNvSpPr txBox="1"/>
          <p:nvPr userDrawn="1"/>
        </p:nvSpPr>
        <p:spPr>
          <a:xfrm>
            <a:off x="2555776" y="1556792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ts val="0"/>
              </a:spcBef>
            </a:pPr>
            <a:r>
              <a:rPr lang="en-US" altLang="zh-TW" sz="3600" b="1" i="1" baseline="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102</a:t>
            </a:r>
            <a:r>
              <a:rPr lang="zh-TW" altLang="en-US" sz="3600" b="1" i="1" baseline="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學年度第一學期</a:t>
            </a:r>
          </a:p>
          <a:p>
            <a:pPr algn="ctr" eaLnBrk="1" hangingPunct="1">
              <a:lnSpc>
                <a:spcPct val="100000"/>
              </a:lnSpc>
              <a:spcBef>
                <a:spcPts val="0"/>
              </a:spcBef>
            </a:pPr>
            <a:r>
              <a:rPr lang="zh-TW" altLang="en-US" sz="3600" b="1" i="1" baseline="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  學校日活動</a:t>
            </a:r>
            <a:endParaRPr lang="zh-TW" altLang="en-US" sz="3600" b="1" i="1" baseline="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Rectangle 2"/>
          <p:cNvSpPr>
            <a:spLocks noChangeArrowheads="1"/>
          </p:cNvSpPr>
          <p:nvPr userDrawn="1"/>
        </p:nvSpPr>
        <p:spPr bwMode="gray">
          <a:xfrm>
            <a:off x="4602850" y="3752435"/>
            <a:ext cx="4277226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/>
            <a:r>
              <a:rPr lang="zh-TW" altLang="en-US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報告人</a:t>
            </a:r>
            <a:r>
              <a:rPr lang="en-US" altLang="zh-TW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:</a:t>
            </a:r>
            <a:r>
              <a:rPr lang="zh-TW" altLang="en-US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陳成文校長</a:t>
            </a:r>
            <a:br>
              <a:rPr lang="zh-TW" altLang="en-US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</a:br>
            <a:r>
              <a:rPr lang="en-US" altLang="zh-TW" b="1" i="0" dirty="0" smtClean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101.09.08</a:t>
            </a:r>
            <a:endParaRPr lang="en-US" altLang="zh-TW" b="1" i="0" dirty="0">
              <a:solidFill>
                <a:schemeClr val="bg2">
                  <a:lumMod val="25000"/>
                </a:schemeClr>
              </a:solidFill>
              <a:latin typeface="華康儷粗圓" pitchFamily="49" charset="-120"/>
              <a:ea typeface="書法中楷" pitchFamily="2" charset="-120"/>
            </a:endParaRPr>
          </a:p>
        </p:txBody>
      </p:sp>
      <p:sp>
        <p:nvSpPr>
          <p:cNvPr id="17" name="文字方塊 16"/>
          <p:cNvSpPr txBox="1"/>
          <p:nvPr userDrawn="1"/>
        </p:nvSpPr>
        <p:spPr>
          <a:xfrm>
            <a:off x="5135660" y="4983559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104 </a:t>
            </a:r>
            <a:r>
              <a:rPr lang="zh-TW" altLang="en-US" dirty="0" smtClean="0"/>
              <a:t>台北市民權東路一段</a:t>
            </a:r>
            <a:r>
              <a:rPr lang="en-US" altLang="zh-TW" dirty="0" smtClean="0"/>
              <a:t>69</a:t>
            </a:r>
            <a:r>
              <a:rPr lang="zh-TW" altLang="en-US" dirty="0" smtClean="0"/>
              <a:t>號</a:t>
            </a:r>
            <a:endParaRPr lang="en-US" altLang="zh-TW" dirty="0" smtClean="0"/>
          </a:p>
          <a:p>
            <a:r>
              <a:rPr lang="en-US" altLang="zh-TW" u="sng" dirty="0" smtClean="0">
                <a:hlinkClick r:id="rId7"/>
              </a:rPr>
              <a:t>TEL:02-25914085</a:t>
            </a:r>
            <a:r>
              <a:rPr lang="en-US" altLang="zh-TW" u="sng" dirty="0" smtClean="0"/>
              <a:t> </a:t>
            </a:r>
            <a:r>
              <a:rPr lang="en-US" altLang="zh-TW" dirty="0" smtClean="0"/>
              <a:t> FAX:25929964</a:t>
            </a:r>
          </a:p>
          <a:p>
            <a:r>
              <a:rPr lang="en-US" altLang="zh-TW" dirty="0" smtClean="0"/>
              <a:t>HTTP://www.csps.tp.edu.tw/</a:t>
            </a:r>
            <a:endParaRPr lang="zh-TW" altLang="en-US" dirty="0"/>
          </a:p>
        </p:txBody>
      </p:sp>
      <p:pic>
        <p:nvPicPr>
          <p:cNvPr id="6153" name="Picture 9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556792"/>
            <a:ext cx="1139724" cy="1139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3183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432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7528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4331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513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0937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1120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8641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5537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8027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7684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01" y="260648"/>
            <a:ext cx="82772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華康唐風隸W5(P)" pitchFamily="66" charset="-120"/>
                <a:ea typeface="華康唐風隸W5(P)" pitchFamily="66" charset="-120"/>
              </a:defRPr>
            </a:lvl1pPr>
          </a:lstStyle>
          <a:p>
            <a:r>
              <a:rPr lang="zh-TW" altLang="en-US" dirty="0" smtClean="0"/>
              <a:t>     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1"/>
            <a:ext cx="8403416" cy="3917032"/>
          </a:xfrm>
        </p:spPr>
        <p:txBody>
          <a:bodyPr/>
          <a:lstStyle>
            <a:lvl1pPr>
              <a:defRPr>
                <a:latin typeface="標楷體" pitchFamily="65" charset="-120"/>
                <a:ea typeface="標楷體" pitchFamily="65" charset="-120"/>
              </a:defRPr>
            </a:lvl1pPr>
            <a:lvl2pPr>
              <a:defRPr>
                <a:latin typeface="標楷體" pitchFamily="65" charset="-120"/>
                <a:ea typeface="標楷體" pitchFamily="65" charset="-120"/>
              </a:defRPr>
            </a:lvl2pPr>
            <a:lvl3pPr>
              <a:defRPr>
                <a:latin typeface="標楷體" pitchFamily="65" charset="-120"/>
                <a:ea typeface="標楷體" pitchFamily="65" charset="-120"/>
              </a:defRPr>
            </a:lvl3pPr>
            <a:lvl4pPr>
              <a:defRPr>
                <a:latin typeface="標楷體" pitchFamily="65" charset="-120"/>
                <a:ea typeface="標楷體" pitchFamily="65" charset="-120"/>
              </a:defRPr>
            </a:lvl4pPr>
            <a:lvl5pPr>
              <a:defRPr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834" y="5661248"/>
            <a:ext cx="1440000" cy="10800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661248"/>
            <a:ext cx="1624320" cy="1080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729" y="5661248"/>
            <a:ext cx="1626353" cy="1080000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661248"/>
            <a:ext cx="1585955" cy="1080000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224" y="5661248"/>
            <a:ext cx="1440000" cy="10800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686" y="5661248"/>
            <a:ext cx="1624320" cy="1080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19" y="5661248"/>
            <a:ext cx="1626353" cy="1080000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02" y="5661248"/>
            <a:ext cx="1585955" cy="1080000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84" y="5661248"/>
            <a:ext cx="1594736" cy="108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5129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63598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702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75920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19889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3FF8-E767-41B7-829C-451D7A3A6F9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4FC3C-C2BA-4A96-A196-D259871D7AB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84" y="152781"/>
            <a:ext cx="1681200" cy="12609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" y="1476435"/>
            <a:ext cx="9144000" cy="1420185"/>
          </a:xfrm>
          <a:prstGeom prst="rect">
            <a:avLst/>
          </a:prstGeom>
        </p:spPr>
      </p:pic>
      <p:sp>
        <p:nvSpPr>
          <p:cNvPr id="12" name="文字方塊 11"/>
          <p:cNvSpPr txBox="1"/>
          <p:nvPr userDrawn="1"/>
        </p:nvSpPr>
        <p:spPr>
          <a:xfrm>
            <a:off x="2699792" y="1628800"/>
            <a:ext cx="6048672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altLang="zh-TW" sz="3600" b="1" i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101</a:t>
            </a:r>
            <a:r>
              <a:rPr lang="zh-TW" altLang="en-US" sz="3600" b="1" i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學年度第一學期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TW" altLang="en-US" sz="3600" b="1" i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   學校日活動</a:t>
            </a:r>
            <a:endParaRPr lang="zh-TW" altLang="en-US" sz="3600" b="1" i="1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Rectangle 2"/>
          <p:cNvSpPr>
            <a:spLocks noChangeArrowheads="1"/>
          </p:cNvSpPr>
          <p:nvPr userDrawn="1"/>
        </p:nvSpPr>
        <p:spPr bwMode="gray">
          <a:xfrm>
            <a:off x="4602850" y="3752435"/>
            <a:ext cx="4277226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/>
            <a:r>
              <a:rPr lang="zh-TW" altLang="en-US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報告人</a:t>
            </a:r>
            <a:r>
              <a:rPr lang="en-US" altLang="zh-TW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:</a:t>
            </a:r>
            <a:r>
              <a:rPr lang="zh-TW" altLang="en-US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陳成文校長</a:t>
            </a:r>
            <a:br>
              <a:rPr lang="zh-TW" altLang="en-US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</a:br>
            <a:r>
              <a:rPr lang="en-US" altLang="zh-TW" b="1" dirty="0" smtClean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101.09.08</a:t>
            </a:r>
            <a:endParaRPr lang="en-US" altLang="zh-TW" b="1" dirty="0">
              <a:solidFill>
                <a:srgbClr val="EEECE1">
                  <a:lumMod val="25000"/>
                </a:srgbClr>
              </a:solidFill>
              <a:latin typeface="華康儷粗圓" pitchFamily="49" charset="-120"/>
              <a:ea typeface="書法中楷" pitchFamily="2" charset="-120"/>
            </a:endParaRPr>
          </a:p>
        </p:txBody>
      </p:sp>
      <p:sp>
        <p:nvSpPr>
          <p:cNvPr id="17" name="文字方塊 16"/>
          <p:cNvSpPr txBox="1"/>
          <p:nvPr userDrawn="1"/>
        </p:nvSpPr>
        <p:spPr>
          <a:xfrm>
            <a:off x="5135660" y="4983559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prstClr val="black"/>
                </a:solidFill>
              </a:rPr>
              <a:t>104 </a:t>
            </a:r>
            <a:r>
              <a:rPr lang="zh-TW" altLang="en-US" dirty="0" smtClean="0">
                <a:solidFill>
                  <a:prstClr val="black"/>
                </a:solidFill>
              </a:rPr>
              <a:t>台北市民權東路一段</a:t>
            </a:r>
            <a:r>
              <a:rPr lang="en-US" altLang="zh-TW" dirty="0" smtClean="0">
                <a:solidFill>
                  <a:prstClr val="black"/>
                </a:solidFill>
              </a:rPr>
              <a:t>69</a:t>
            </a:r>
            <a:r>
              <a:rPr lang="zh-TW" altLang="en-US" dirty="0" smtClean="0">
                <a:solidFill>
                  <a:prstClr val="black"/>
                </a:solidFill>
              </a:rPr>
              <a:t>號</a:t>
            </a:r>
            <a:endParaRPr lang="en-US" altLang="zh-TW" dirty="0" smtClean="0">
              <a:solidFill>
                <a:prstClr val="black"/>
              </a:solidFill>
            </a:endParaRPr>
          </a:p>
          <a:p>
            <a:r>
              <a:rPr lang="en-US" altLang="zh-TW" u="sng" dirty="0" smtClean="0">
                <a:solidFill>
                  <a:prstClr val="black"/>
                </a:solidFill>
                <a:hlinkClick r:id="rId7"/>
              </a:rPr>
              <a:t>TEL:02-25914085</a:t>
            </a:r>
            <a:r>
              <a:rPr lang="en-US" altLang="zh-TW" u="sng" dirty="0" smtClean="0">
                <a:solidFill>
                  <a:prstClr val="black"/>
                </a:solidFill>
              </a:rPr>
              <a:t> </a:t>
            </a:r>
            <a:r>
              <a:rPr lang="en-US" altLang="zh-TW" dirty="0" smtClean="0">
                <a:solidFill>
                  <a:prstClr val="black"/>
                </a:solidFill>
              </a:rPr>
              <a:t> FAX:25929964</a:t>
            </a:r>
          </a:p>
          <a:p>
            <a:r>
              <a:rPr lang="en-US" altLang="zh-TW" dirty="0" smtClean="0">
                <a:solidFill>
                  <a:prstClr val="black"/>
                </a:solidFill>
              </a:rPr>
              <a:t>HTTP://www.csps.tp.edu.tw/</a:t>
            </a:r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6153" name="Picture 9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86802"/>
            <a:ext cx="1139724" cy="1139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1605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01" y="260648"/>
            <a:ext cx="82772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華康唐風隸W5(P)" pitchFamily="66" charset="-120"/>
                <a:ea typeface="華康唐風隸W5(P)" pitchFamily="66" charset="-120"/>
              </a:defRPr>
            </a:lvl1pPr>
          </a:lstStyle>
          <a:p>
            <a:r>
              <a:rPr lang="zh-TW" altLang="en-US" dirty="0" smtClean="0"/>
              <a:t>     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1"/>
            <a:ext cx="8403416" cy="3917032"/>
          </a:xfrm>
        </p:spPr>
        <p:txBody>
          <a:bodyPr/>
          <a:lstStyle>
            <a:lvl1pPr>
              <a:defRPr>
                <a:latin typeface="標楷體" pitchFamily="65" charset="-120"/>
                <a:ea typeface="標楷體" pitchFamily="65" charset="-120"/>
              </a:defRPr>
            </a:lvl1pPr>
            <a:lvl2pPr>
              <a:defRPr>
                <a:latin typeface="標楷體" pitchFamily="65" charset="-120"/>
                <a:ea typeface="標楷體" pitchFamily="65" charset="-120"/>
              </a:defRPr>
            </a:lvl2pPr>
            <a:lvl3pPr>
              <a:defRPr>
                <a:latin typeface="標楷體" pitchFamily="65" charset="-120"/>
                <a:ea typeface="標楷體" pitchFamily="65" charset="-120"/>
              </a:defRPr>
            </a:lvl3pPr>
            <a:lvl4pPr>
              <a:defRPr>
                <a:latin typeface="標楷體" pitchFamily="65" charset="-120"/>
                <a:ea typeface="標楷體" pitchFamily="65" charset="-120"/>
              </a:defRPr>
            </a:lvl4pPr>
            <a:lvl5pPr>
              <a:defRPr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834" y="5661248"/>
            <a:ext cx="1440000" cy="10800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661248"/>
            <a:ext cx="1624320" cy="1080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729" y="5661248"/>
            <a:ext cx="1626353" cy="1080000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661248"/>
            <a:ext cx="1585955" cy="1080000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3" y="5661248"/>
            <a:ext cx="1996071" cy="1080000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224" y="5661248"/>
            <a:ext cx="1440000" cy="10800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686" y="5661248"/>
            <a:ext cx="1624320" cy="1080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19" y="5661248"/>
            <a:ext cx="1626353" cy="1080000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02" y="5661248"/>
            <a:ext cx="1585955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88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67744" y="980728"/>
            <a:ext cx="6764288" cy="1470025"/>
          </a:xfrm>
        </p:spPr>
        <p:txBody>
          <a:bodyPr/>
          <a:lstStyle>
            <a:lvl1pPr>
              <a:defRPr>
                <a:latin typeface="華康隸書體W7" pitchFamily="65" charset="-120"/>
                <a:ea typeface="華康隸書體W7" pitchFamily="65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784"/>
            <a:ext cx="9144000" cy="1420185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1556792"/>
            <a:ext cx="1681200" cy="12609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2339752" y="2587337"/>
            <a:ext cx="6552728" cy="3917032"/>
          </a:xfrm>
        </p:spPr>
        <p:txBody>
          <a:bodyPr/>
          <a:lstStyle>
            <a:lvl1pPr>
              <a:defRPr>
                <a:latin typeface="標楷體" pitchFamily="65" charset="-120"/>
                <a:ea typeface="標楷體" pitchFamily="65" charset="-120"/>
              </a:defRPr>
            </a:lvl1pPr>
            <a:lvl2pPr>
              <a:defRPr>
                <a:latin typeface="標楷體" pitchFamily="65" charset="-120"/>
                <a:ea typeface="標楷體" pitchFamily="65" charset="-120"/>
              </a:defRPr>
            </a:lvl2pPr>
            <a:lvl3pPr>
              <a:defRPr>
                <a:latin typeface="標楷體" pitchFamily="65" charset="-120"/>
                <a:ea typeface="標楷體" pitchFamily="65" charset="-120"/>
              </a:defRPr>
            </a:lvl3pPr>
            <a:lvl4pPr>
              <a:defRPr>
                <a:latin typeface="標楷體" pitchFamily="65" charset="-120"/>
                <a:ea typeface="標楷體" pitchFamily="65" charset="-120"/>
              </a:defRPr>
            </a:lvl4pPr>
            <a:lvl5pPr>
              <a:defRPr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37770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12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6949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268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67744" y="980728"/>
            <a:ext cx="6764288" cy="1470025"/>
          </a:xfrm>
        </p:spPr>
        <p:txBody>
          <a:bodyPr/>
          <a:lstStyle>
            <a:lvl1pPr>
              <a:defRPr>
                <a:latin typeface="華康隸書體W7" pitchFamily="65" charset="-120"/>
                <a:ea typeface="華康隸書體W7" pitchFamily="65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1556792"/>
            <a:ext cx="1681200" cy="12609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2339752" y="2587337"/>
            <a:ext cx="6552728" cy="3917032"/>
          </a:xfrm>
        </p:spPr>
        <p:txBody>
          <a:bodyPr/>
          <a:lstStyle>
            <a:lvl1pPr>
              <a:defRPr>
                <a:latin typeface="標楷體" pitchFamily="65" charset="-120"/>
                <a:ea typeface="標楷體" pitchFamily="65" charset="-120"/>
              </a:defRPr>
            </a:lvl1pPr>
            <a:lvl2pPr>
              <a:defRPr>
                <a:latin typeface="標楷體" pitchFamily="65" charset="-120"/>
                <a:ea typeface="標楷體" pitchFamily="65" charset="-120"/>
              </a:defRPr>
            </a:lvl2pPr>
            <a:lvl3pPr>
              <a:defRPr>
                <a:latin typeface="標楷體" pitchFamily="65" charset="-120"/>
                <a:ea typeface="標楷體" pitchFamily="65" charset="-120"/>
              </a:defRPr>
            </a:lvl3pPr>
            <a:lvl4pPr>
              <a:defRPr>
                <a:latin typeface="標楷體" pitchFamily="65" charset="-120"/>
                <a:ea typeface="標楷體" pitchFamily="65" charset="-120"/>
              </a:defRPr>
            </a:lvl4pPr>
            <a:lvl5pPr>
              <a:defRPr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20" y="204666"/>
            <a:ext cx="1980916" cy="120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8762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3145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0327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5871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8797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8488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817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7307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1306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7929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088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4407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761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85548-9696-42B3-BC87-3E45855F7D80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650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5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0EE7A-A806-466A-837A-67D1B56924D3}" type="datetimeFigureOut">
              <a:rPr lang="zh-TW" altLang="en-US" smtClean="0"/>
              <a:t>2014/1/21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242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28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076325"/>
            <a:r>
              <a:rPr lang="zh-TW" altLang="en-US" dirty="0"/>
              <a:t>總務處成員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79712" y="1556792"/>
            <a:ext cx="4690864" cy="4320480"/>
          </a:xfrm>
        </p:spPr>
        <p:txBody>
          <a:bodyPr>
            <a:normAutofit/>
          </a:bodyPr>
          <a:lstStyle/>
          <a:p>
            <a:pPr lvl="0"/>
            <a:r>
              <a:rPr lang="zh-TW" altLang="en-US" sz="2400" dirty="0">
                <a:solidFill>
                  <a:prstClr val="black"/>
                </a:solidFill>
              </a:rPr>
              <a:t>總務主任：巫佩蓉</a:t>
            </a:r>
          </a:p>
          <a:p>
            <a:pPr lvl="0"/>
            <a:r>
              <a:rPr lang="zh-TW" altLang="en-US" sz="2400" dirty="0">
                <a:solidFill>
                  <a:prstClr val="black"/>
                </a:solidFill>
              </a:rPr>
              <a:t>事務組長</a:t>
            </a:r>
            <a:r>
              <a:rPr lang="zh-TW" altLang="en-US" sz="2400" dirty="0" smtClean="0">
                <a:solidFill>
                  <a:prstClr val="black"/>
                </a:solidFill>
              </a:rPr>
              <a:t>：許桂綾</a:t>
            </a:r>
            <a:endParaRPr lang="en-US" altLang="zh-TW" sz="2400" dirty="0" smtClean="0">
              <a:solidFill>
                <a:prstClr val="black"/>
              </a:solidFill>
            </a:endParaRPr>
          </a:p>
          <a:p>
            <a:pPr lvl="0"/>
            <a:r>
              <a:rPr lang="zh-TW" altLang="en-US" sz="2400" dirty="0" smtClean="0">
                <a:solidFill>
                  <a:prstClr val="black"/>
                </a:solidFill>
              </a:rPr>
              <a:t>出納</a:t>
            </a:r>
            <a:r>
              <a:rPr lang="zh-TW" altLang="en-US" sz="2400" dirty="0">
                <a:solidFill>
                  <a:prstClr val="black"/>
                </a:solidFill>
              </a:rPr>
              <a:t>組長：吳美足</a:t>
            </a:r>
          </a:p>
          <a:p>
            <a:pPr lvl="0"/>
            <a:r>
              <a:rPr lang="zh-TW" altLang="en-US" sz="2400" dirty="0">
                <a:solidFill>
                  <a:prstClr val="black"/>
                </a:solidFill>
              </a:rPr>
              <a:t>文書組長：王秋婷</a:t>
            </a:r>
          </a:p>
          <a:p>
            <a:pPr lvl="0"/>
            <a:r>
              <a:rPr lang="zh-TW" altLang="en-US" sz="2400" dirty="0">
                <a:solidFill>
                  <a:prstClr val="black"/>
                </a:solidFill>
              </a:rPr>
              <a:t>幹    事：張鳳鳴</a:t>
            </a:r>
          </a:p>
          <a:p>
            <a:pPr lvl="0"/>
            <a:r>
              <a:rPr lang="zh-TW" altLang="en-US" sz="2400" dirty="0">
                <a:solidFill>
                  <a:prstClr val="black"/>
                </a:solidFill>
              </a:rPr>
              <a:t>約僱人員：戴文祺</a:t>
            </a:r>
          </a:p>
          <a:p>
            <a:pPr lvl="0"/>
            <a:r>
              <a:rPr lang="zh-TW" altLang="en-US" sz="2400" dirty="0">
                <a:solidFill>
                  <a:prstClr val="black"/>
                </a:solidFill>
              </a:rPr>
              <a:t>校警：黃崇城、張志瑋</a:t>
            </a:r>
            <a:endParaRPr lang="en-US" altLang="zh-TW" sz="2400" dirty="0">
              <a:solidFill>
                <a:prstClr val="black"/>
              </a:solidFill>
            </a:endParaRPr>
          </a:p>
          <a:p>
            <a:pPr lvl="0"/>
            <a:r>
              <a:rPr lang="zh-TW" altLang="en-US" sz="2400" dirty="0">
                <a:solidFill>
                  <a:prstClr val="black"/>
                </a:solidFill>
              </a:rPr>
              <a:t>技工：吳素蓮、王東陽</a:t>
            </a:r>
            <a:endParaRPr lang="en-US" altLang="zh-TW" sz="2400" dirty="0">
              <a:solidFill>
                <a:prstClr val="black"/>
              </a:solidFill>
            </a:endParaRPr>
          </a:p>
          <a:p>
            <a:pPr lvl="0"/>
            <a:r>
              <a:rPr lang="zh-TW" altLang="en-US" sz="2400" dirty="0">
                <a:solidFill>
                  <a:prstClr val="black"/>
                </a:solidFill>
              </a:rPr>
              <a:t>工友：曾玉雪</a:t>
            </a:r>
            <a:r>
              <a:rPr lang="zh-TW" altLang="en-US" sz="2400" dirty="0" smtClean="0">
                <a:solidFill>
                  <a:prstClr val="black"/>
                </a:solidFill>
              </a:rPr>
              <a:t>、周光輝</a:t>
            </a:r>
            <a:endParaRPr lang="zh-TW" altLang="en-US" sz="2400" dirty="0">
              <a:solidFill>
                <a:prstClr val="black"/>
              </a:solidFill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6269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338129" y="101371"/>
            <a:ext cx="6764288" cy="1470025"/>
          </a:xfrm>
        </p:spPr>
        <p:txBody>
          <a:bodyPr/>
          <a:lstStyle/>
          <a:p>
            <a:r>
              <a:rPr lang="zh-TW" altLang="en-US" sz="2800" b="1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貳、校園安全管理</a:t>
            </a:r>
            <a:r>
              <a:rPr lang="en-US" altLang="zh-TW" sz="2800" b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四</a:t>
            </a:r>
            <a:r>
              <a:rPr lang="en-US" altLang="zh-TW" sz="2800" b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pic>
        <p:nvPicPr>
          <p:cNvPr id="3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952" y="4257805"/>
            <a:ext cx="3035014" cy="2276260"/>
          </a:xfr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993" y="1412776"/>
            <a:ext cx="3126973" cy="234523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129" y="4257804"/>
            <a:ext cx="3168352" cy="2376264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128" y="1412775"/>
            <a:ext cx="3168353" cy="237626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60897" y="3796139"/>
            <a:ext cx="2531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4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加裝防撞條</a:t>
            </a:r>
            <a:endParaRPr lang="en-US" altLang="zh-TW" sz="2400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37292" y="3758006"/>
            <a:ext cx="26853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4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加裝網子防墜落</a:t>
            </a:r>
            <a:endParaRPr lang="en-US" altLang="zh-TW" sz="2400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63535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2800" b="1" kern="0" dirty="0">
                <a:solidFill>
                  <a:srgbClr val="000000"/>
                </a:solidFill>
                <a:latin typeface="Arial"/>
                <a:ea typeface="標楷體" pitchFamily="65" charset="-120"/>
              </a:rPr>
              <a:t>參、設備修繕維護，構築安全校園</a:t>
            </a:r>
            <a:endParaRPr lang="zh-TW" altLang="en-US" dirty="0"/>
          </a:p>
        </p:txBody>
      </p:sp>
      <p:sp>
        <p:nvSpPr>
          <p:cNvPr id="4" name="內容版面配置區 2"/>
          <p:cNvSpPr>
            <a:spLocks noGrp="1"/>
          </p:cNvSpPr>
          <p:nvPr>
            <p:ph idx="1"/>
          </p:nvPr>
        </p:nvSpPr>
        <p:spPr>
          <a:xfrm>
            <a:off x="3995936" y="2060848"/>
            <a:ext cx="4864680" cy="676671"/>
          </a:xfrm>
        </p:spPr>
        <p:txBody>
          <a:bodyPr>
            <a:normAutofit/>
          </a:bodyPr>
          <a:lstStyle/>
          <a:p>
            <a:r>
              <a:rPr lang="zh-TW" altLang="en-US" sz="2400" dirty="0" smtClean="0"/>
              <a:t>學校設備水電破損</a:t>
            </a:r>
            <a:r>
              <a:rPr lang="zh-TW" altLang="en-US" sz="2400" dirty="0"/>
              <a:t>維修更新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997153"/>
            <a:ext cx="3059832" cy="2294874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7641" y="2465248"/>
            <a:ext cx="3235197" cy="242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168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2800" b="1" kern="0" dirty="0">
                <a:solidFill>
                  <a:srgbClr val="000000"/>
                </a:solidFill>
                <a:latin typeface="Verdana"/>
                <a:ea typeface="標楷體" pitchFamily="65" charset="-120"/>
              </a:rPr>
              <a:t>肆、辦理各項工程決標、採購評選</a:t>
            </a:r>
            <a:endParaRPr lang="zh-TW" altLang="en-US" dirty="0"/>
          </a:p>
        </p:txBody>
      </p:sp>
      <p:pic>
        <p:nvPicPr>
          <p:cNvPr id="4" name="內容版面配置區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564904"/>
            <a:ext cx="3398506" cy="2548880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655068"/>
            <a:ext cx="4608512" cy="3456384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899592" y="184482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按照政府採購法辦理採購</a:t>
            </a:r>
            <a:endParaRPr lang="zh-TW" altLang="en-US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24723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ctrTitle"/>
          </p:nvPr>
        </p:nvSpPr>
        <p:spPr>
          <a:xfrm>
            <a:off x="2359124" y="188640"/>
            <a:ext cx="6764288" cy="1470025"/>
          </a:xfrm>
        </p:spPr>
        <p:txBody>
          <a:bodyPr/>
          <a:lstStyle/>
          <a:p>
            <a:r>
              <a:rPr lang="zh-TW" altLang="en-US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伍、改善教學環境，提昇老師敎學效益</a:t>
            </a:r>
            <a:r>
              <a:rPr lang="en-US" altLang="zh-TW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一</a:t>
            </a:r>
            <a:r>
              <a:rPr lang="en-US" altLang="zh-TW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pic>
        <p:nvPicPr>
          <p:cNvPr id="5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544" y="1455374"/>
            <a:ext cx="3111554" cy="2333666"/>
          </a:xfr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544" y="4293096"/>
            <a:ext cx="3072341" cy="2304256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416" y="1484784"/>
            <a:ext cx="3072341" cy="2304256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293096"/>
            <a:ext cx="3072342" cy="2304256"/>
          </a:xfrm>
          <a:prstGeom prst="rect">
            <a:avLst/>
          </a:prstGeom>
        </p:spPr>
      </p:pic>
      <p:sp>
        <p:nvSpPr>
          <p:cNvPr id="9" name="文字方塊 8"/>
          <p:cNvSpPr txBox="1"/>
          <p:nvPr/>
        </p:nvSpPr>
        <p:spPr>
          <a:xfrm>
            <a:off x="3200638" y="383378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重漆黑版</a:t>
            </a:r>
            <a:endParaRPr lang="zh-TW" altLang="en-US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6684235" y="3834145"/>
            <a:ext cx="1200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清理電扇</a:t>
            </a:r>
            <a:endParaRPr lang="zh-TW" altLang="en-US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5740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ctrTitle"/>
          </p:nvPr>
        </p:nvSpPr>
        <p:spPr>
          <a:xfrm>
            <a:off x="2379712" y="188640"/>
            <a:ext cx="6764288" cy="1470025"/>
          </a:xfrm>
        </p:spPr>
        <p:txBody>
          <a:bodyPr>
            <a:normAutofit/>
          </a:bodyPr>
          <a:lstStyle/>
          <a:p>
            <a:r>
              <a:rPr lang="zh-TW" altLang="en-US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伍、改善教學環境，提昇老師敎學</a:t>
            </a:r>
            <a:r>
              <a:rPr lang="zh-TW" altLang="en-US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效益</a:t>
            </a:r>
            <a:r>
              <a:rPr lang="en-US" altLang="zh-TW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二</a:t>
            </a:r>
            <a:r>
              <a:rPr lang="en-US" altLang="zh-TW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sz="2600" dirty="0"/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2411760" y="3449767"/>
            <a:ext cx="2880320" cy="697647"/>
          </a:xfrm>
        </p:spPr>
        <p:txBody>
          <a:bodyPr/>
          <a:lstStyle/>
          <a:p>
            <a:r>
              <a:rPr lang="zh-TW" altLang="en-US" sz="2400" dirty="0" smtClean="0"/>
              <a:t>提供</a:t>
            </a:r>
            <a:r>
              <a:rPr lang="zh-TW" altLang="en-US" sz="2400" dirty="0"/>
              <a:t>雙</a:t>
            </a:r>
            <a:r>
              <a:rPr lang="zh-TW" altLang="en-US" sz="2400" dirty="0" smtClean="0"/>
              <a:t>語環境</a:t>
            </a:r>
            <a:endParaRPr lang="zh-TW" altLang="en-US" sz="2400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51545"/>
            <a:ext cx="2664296" cy="199822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005064"/>
            <a:ext cx="3203848" cy="2402886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480348"/>
            <a:ext cx="3069568" cy="2302176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023320"/>
            <a:ext cx="3179506" cy="238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3799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ctrTitle"/>
          </p:nvPr>
        </p:nvSpPr>
        <p:spPr>
          <a:xfrm>
            <a:off x="2129476" y="158775"/>
            <a:ext cx="6764288" cy="1470025"/>
          </a:xfrm>
        </p:spPr>
        <p:txBody>
          <a:bodyPr>
            <a:normAutofit/>
          </a:bodyPr>
          <a:lstStyle/>
          <a:p>
            <a:r>
              <a:rPr lang="zh-TW" altLang="en-US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伍、改善教學環境，提昇老師敎學效益</a:t>
            </a:r>
            <a:r>
              <a:rPr lang="en-US" altLang="zh-TW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三</a:t>
            </a:r>
            <a:r>
              <a:rPr lang="en-US" altLang="zh-TW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sz="2600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854" y="1412776"/>
            <a:ext cx="2939819" cy="2204864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013" y="1393708"/>
            <a:ext cx="2990665" cy="224299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413" y="4400790"/>
            <a:ext cx="3052516" cy="2289387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013" y="4365103"/>
            <a:ext cx="3100099" cy="23250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41275" y="3789040"/>
            <a:ext cx="2993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4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自然天地</a:t>
            </a:r>
            <a:r>
              <a:rPr lang="en-US" altLang="zh-TW" sz="2400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―</a:t>
            </a:r>
            <a:r>
              <a:rPr lang="zh-TW" altLang="en-US" sz="24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教材園</a:t>
            </a:r>
            <a:endParaRPr lang="en-US" altLang="zh-TW" sz="2400" dirty="0" smtClean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19403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ctrTitle"/>
          </p:nvPr>
        </p:nvSpPr>
        <p:spPr>
          <a:xfrm>
            <a:off x="2267744" y="116632"/>
            <a:ext cx="6764288" cy="1470025"/>
          </a:xfrm>
        </p:spPr>
        <p:txBody>
          <a:bodyPr/>
          <a:lstStyle/>
          <a:p>
            <a:r>
              <a:rPr lang="zh-TW" altLang="en-US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伍、改善教學環境，提昇老師敎學效益</a:t>
            </a:r>
            <a:r>
              <a:rPr lang="en-US" altLang="zh-TW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四</a:t>
            </a:r>
            <a:r>
              <a:rPr lang="en-US" altLang="zh-TW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pic>
        <p:nvPicPr>
          <p:cNvPr id="5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406" y="4005064"/>
            <a:ext cx="3456384" cy="2592288"/>
          </a:xfr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406" y="1412776"/>
            <a:ext cx="3360373" cy="252028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7" y="4509120"/>
            <a:ext cx="2808312" cy="2106234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7" y="1412776"/>
            <a:ext cx="2784309" cy="2088232"/>
          </a:xfrm>
          <a:prstGeom prst="rect">
            <a:avLst/>
          </a:prstGeom>
        </p:spPr>
      </p:pic>
      <p:sp>
        <p:nvSpPr>
          <p:cNvPr id="9" name="文字方塊 8"/>
          <p:cNvSpPr txBox="1"/>
          <p:nvPr/>
        </p:nvSpPr>
        <p:spPr>
          <a:xfrm>
            <a:off x="2664106" y="3861048"/>
            <a:ext cx="2483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校園景觀與地坪的改善</a:t>
            </a:r>
            <a:endParaRPr lang="zh-TW" altLang="en-US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256552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ctrTitle"/>
          </p:nvPr>
        </p:nvSpPr>
        <p:spPr>
          <a:xfrm>
            <a:off x="2283619" y="127201"/>
            <a:ext cx="6764288" cy="1470025"/>
          </a:xfrm>
        </p:spPr>
        <p:txBody>
          <a:bodyPr/>
          <a:lstStyle/>
          <a:p>
            <a:r>
              <a:rPr lang="zh-TW" altLang="en-US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伍、改善教學環境，提昇老師敎學效益</a:t>
            </a:r>
            <a:r>
              <a:rPr lang="en-US" altLang="zh-TW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五</a:t>
            </a:r>
            <a:r>
              <a:rPr lang="en-US" altLang="zh-TW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sp>
        <p:nvSpPr>
          <p:cNvPr id="3" name="矩形 2"/>
          <p:cNvSpPr/>
          <p:nvPr/>
        </p:nvSpPr>
        <p:spPr>
          <a:xfrm>
            <a:off x="3325285" y="116865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大智樓屋頂</a:t>
            </a:r>
            <a:r>
              <a:rPr lang="zh-TW" altLang="en-US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防漏</a:t>
            </a: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797" y="4509120"/>
            <a:ext cx="2880320" cy="216024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543725" y="118746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活動中心屋頂防漏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257" y="3763311"/>
            <a:ext cx="3866439" cy="28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947" y="1562249"/>
            <a:ext cx="2934749" cy="2201062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797" y="1556792"/>
            <a:ext cx="4043490" cy="303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211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ctrTitle"/>
          </p:nvPr>
        </p:nvSpPr>
        <p:spPr>
          <a:xfrm>
            <a:off x="2232039" y="260648"/>
            <a:ext cx="6764288" cy="1470025"/>
          </a:xfrm>
        </p:spPr>
        <p:txBody>
          <a:bodyPr>
            <a:normAutofit/>
          </a:bodyPr>
          <a:lstStyle/>
          <a:p>
            <a:r>
              <a:rPr lang="zh-TW" altLang="en-US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陸、美化校園空間，營造優質校園環境</a:t>
            </a:r>
            <a:r>
              <a:rPr lang="en-US" altLang="zh-TW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一</a:t>
            </a:r>
            <a:r>
              <a:rPr lang="en-US" altLang="zh-TW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sz="2600" dirty="0"/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2303747" y="3789040"/>
            <a:ext cx="6552728" cy="799134"/>
          </a:xfrm>
        </p:spPr>
        <p:txBody>
          <a:bodyPr>
            <a:normAutofit fontScale="92500"/>
          </a:bodyPr>
          <a:lstStyle/>
          <a:p>
            <a:r>
              <a:rPr lang="zh-TW" altLang="en-US" sz="2600" dirty="0"/>
              <a:t>校園綠美化及校舍建築更新</a:t>
            </a:r>
            <a:r>
              <a:rPr lang="en-US" altLang="zh-TW" sz="2600" dirty="0"/>
              <a:t>(</a:t>
            </a:r>
            <a:r>
              <a:rPr lang="zh-TW" altLang="en-US" sz="2600" dirty="0"/>
              <a:t>活動中心廁所</a:t>
            </a:r>
            <a:r>
              <a:rPr lang="en-US" altLang="zh-TW" sz="2600" dirty="0"/>
              <a:t>)</a:t>
            </a:r>
          </a:p>
          <a:p>
            <a:endParaRPr lang="zh-TW" alt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020" y="1484784"/>
            <a:ext cx="2885051" cy="21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864" y="1484784"/>
            <a:ext cx="2899523" cy="21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021" y="4364150"/>
            <a:ext cx="2885050" cy="216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865" y="4357761"/>
            <a:ext cx="2899522" cy="216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613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3"/>
          <p:cNvSpPr>
            <a:spLocks noGrp="1"/>
          </p:cNvSpPr>
          <p:nvPr>
            <p:ph type="ctrTitle"/>
          </p:nvPr>
        </p:nvSpPr>
        <p:spPr>
          <a:xfrm>
            <a:off x="2093972" y="332656"/>
            <a:ext cx="6764288" cy="1470025"/>
          </a:xfrm>
        </p:spPr>
        <p:txBody>
          <a:bodyPr/>
          <a:lstStyle/>
          <a:p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陸、美化校園空間，營造優質校園環境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二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pic>
        <p:nvPicPr>
          <p:cNvPr id="3" name="內容版面配置區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844824"/>
            <a:ext cx="2952328" cy="2214247"/>
          </a:xfr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620" y="1772816"/>
            <a:ext cx="2976331" cy="223224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632" y="4293096"/>
            <a:ext cx="3076832" cy="2307624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289429"/>
            <a:ext cx="2988422" cy="224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4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prstClr val="black"/>
                </a:solidFill>
              </a:rPr>
              <a:t>總務處重要業務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200" b="1" kern="0" dirty="0">
                <a:solidFill>
                  <a:srgbClr val="000000"/>
                </a:solidFill>
              </a:rPr>
              <a:t>壹、環境整理消毒，維護師生健康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200" b="1" kern="0" dirty="0">
                <a:solidFill>
                  <a:srgbClr val="000000"/>
                </a:solidFill>
                <a:latin typeface="Verdana"/>
              </a:rPr>
              <a:t>貳、校園安全管理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200" b="1" kern="0" dirty="0">
                <a:solidFill>
                  <a:srgbClr val="000000"/>
                </a:solidFill>
                <a:latin typeface="Verdana"/>
              </a:rPr>
              <a:t>參、設備修繕維護，構築安全校園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200" b="1" kern="0" dirty="0">
                <a:solidFill>
                  <a:srgbClr val="000000"/>
                </a:solidFill>
                <a:latin typeface="Verdana"/>
              </a:rPr>
              <a:t>肆、辦理各項工程決標、採購評選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200" b="1" kern="0" dirty="0">
                <a:solidFill>
                  <a:srgbClr val="000000"/>
                </a:solidFill>
              </a:rPr>
              <a:t>伍、改善教學環境，提昇老師敎學效益</a:t>
            </a:r>
            <a:endParaRPr lang="zh-TW" altLang="en-US" sz="2200" b="1" kern="0" dirty="0">
              <a:solidFill>
                <a:srgbClr val="000000"/>
              </a:solidFill>
              <a:latin typeface="Verdana"/>
            </a:endParaRP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200" b="1" kern="0" dirty="0">
                <a:solidFill>
                  <a:srgbClr val="000000"/>
                </a:solidFill>
              </a:rPr>
              <a:t>陸、美化校園空間，營造優質校園環境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200" b="1" kern="0" dirty="0">
                <a:solidFill>
                  <a:srgbClr val="000000"/>
                </a:solidFill>
              </a:rPr>
              <a:t>柒、營造優質校園環境</a:t>
            </a:r>
            <a:endParaRPr lang="en-US" altLang="zh-TW" sz="2200" b="1" kern="0" dirty="0">
              <a:solidFill>
                <a:srgbClr val="000000"/>
              </a:solidFill>
            </a:endParaRP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200" b="1" kern="0" dirty="0">
                <a:solidFill>
                  <a:srgbClr val="000000"/>
                </a:solidFill>
              </a:rPr>
              <a:t>捌、</a:t>
            </a:r>
            <a:r>
              <a:rPr lang="zh-TW" altLang="en-US" sz="2200" b="1" kern="0" dirty="0">
                <a:solidFill>
                  <a:srgbClr val="000000"/>
                </a:solidFill>
                <a:latin typeface="Verdana"/>
              </a:rPr>
              <a:t>例行工作項目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200" b="1" kern="0" dirty="0">
                <a:solidFill>
                  <a:srgbClr val="000000"/>
                </a:solidFill>
              </a:rPr>
              <a:t>玖、校園場地開放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200" b="1" kern="0" dirty="0">
                <a:solidFill>
                  <a:srgbClr val="000000"/>
                </a:solidFill>
              </a:rPr>
              <a:t>拾、 </a:t>
            </a:r>
            <a:r>
              <a:rPr lang="en-US" altLang="zh-TW" sz="2200" b="1" kern="0" dirty="0">
                <a:solidFill>
                  <a:srgbClr val="000000"/>
                </a:solidFill>
              </a:rPr>
              <a:t>102</a:t>
            </a:r>
            <a:r>
              <a:rPr lang="zh-TW" altLang="en-US" sz="2200" b="1" kern="0" dirty="0">
                <a:solidFill>
                  <a:srgbClr val="000000"/>
                </a:solidFill>
              </a:rPr>
              <a:t>年度校園修建</a:t>
            </a:r>
            <a:r>
              <a:rPr lang="zh-TW" altLang="en-US" sz="2200" b="1" kern="0" dirty="0" smtClean="0">
                <a:solidFill>
                  <a:srgbClr val="000000"/>
                </a:solidFill>
              </a:rPr>
              <a:t>工程</a:t>
            </a:r>
            <a:endParaRPr lang="zh-TW" altLang="en-US" sz="2200" b="1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60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29206" y="332656"/>
            <a:ext cx="6764288" cy="1470025"/>
          </a:xfrm>
        </p:spPr>
        <p:txBody>
          <a:bodyPr>
            <a:normAutofit/>
          </a:bodyPr>
          <a:lstStyle/>
          <a:p>
            <a:r>
              <a:rPr lang="zh-TW" altLang="en-US" sz="2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陸、美化校園空間，營造優質校園環境</a:t>
            </a:r>
            <a:r>
              <a:rPr lang="en-US" altLang="zh-TW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三</a:t>
            </a:r>
            <a:r>
              <a:rPr lang="en-US" altLang="zh-TW" sz="2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sz="2600" dirty="0"/>
          </a:p>
        </p:txBody>
      </p:sp>
      <p:pic>
        <p:nvPicPr>
          <p:cNvPr id="3" name="內容版面配置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767" y="1628800"/>
            <a:ext cx="2976330" cy="2232248"/>
          </a:xfr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628800"/>
            <a:ext cx="3064037" cy="229802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5" y="4204253"/>
            <a:ext cx="3064037" cy="2298028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839" y="4221088"/>
            <a:ext cx="2952328" cy="221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4495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95736" y="19675"/>
            <a:ext cx="6764288" cy="1470025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zh-TW" altLang="en-US" sz="2800" b="1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柒、營造優質校園環境</a:t>
            </a:r>
            <a:r>
              <a:rPr lang="en-US" altLang="zh-TW" sz="2800" b="1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(</a:t>
            </a:r>
            <a:r>
              <a:rPr lang="zh-TW" altLang="en-US" sz="2800" b="1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一</a:t>
            </a:r>
            <a:r>
              <a:rPr lang="en-US" altLang="zh-TW" sz="2800" b="1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)</a:t>
            </a:r>
            <a:endParaRPr lang="zh-TW" altLang="en-US" sz="2800" dirty="0"/>
          </a:p>
        </p:txBody>
      </p:sp>
      <p:pic>
        <p:nvPicPr>
          <p:cNvPr id="3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245" y="4204794"/>
            <a:ext cx="3168119" cy="2375235"/>
          </a:xfr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5" y="1352801"/>
            <a:ext cx="3054361" cy="229077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348698"/>
            <a:ext cx="3059832" cy="2294874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204794"/>
            <a:ext cx="3059832" cy="229487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3888" y="367541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校園地坪、圍牆整修工程</a:t>
            </a:r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922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76264" y="43359"/>
            <a:ext cx="6764288" cy="1470025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zh-TW" altLang="en-US" sz="2800" b="1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柒、營造優質校園環境</a:t>
            </a:r>
            <a:r>
              <a:rPr lang="en-US" altLang="zh-TW" sz="2800" b="1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(</a:t>
            </a:r>
            <a:r>
              <a:rPr lang="zh-TW" altLang="en-US" sz="2800" b="1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二</a:t>
            </a:r>
            <a:r>
              <a:rPr lang="en-US" altLang="zh-TW" sz="2800" b="1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)</a:t>
            </a:r>
            <a:endParaRPr lang="zh-TW" altLang="en-US" dirty="0"/>
          </a:p>
        </p:txBody>
      </p:sp>
      <p:pic>
        <p:nvPicPr>
          <p:cNvPr id="3" name="內容版面配置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026001"/>
            <a:ext cx="2893037" cy="1921495"/>
          </a:xfr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84784"/>
            <a:ext cx="3707904" cy="246271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205452"/>
            <a:ext cx="3561766" cy="2365650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6983760" y="1412776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圖書館</a:t>
            </a:r>
            <a:endParaRPr lang="zh-TW" altLang="en-US" sz="2000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207921"/>
            <a:ext cx="3522619" cy="233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153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93707" y="116632"/>
            <a:ext cx="6764288" cy="1470025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zh-TW" altLang="en-US" sz="2800" b="1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柒、營造優質校園環境</a:t>
            </a:r>
            <a:r>
              <a:rPr lang="en-US" altLang="zh-TW" sz="2800" b="1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(</a:t>
            </a:r>
            <a:r>
              <a:rPr lang="zh-TW" altLang="en-US" sz="2800" b="1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三</a:t>
            </a:r>
            <a:r>
              <a:rPr lang="en-US" altLang="zh-TW" sz="2800" b="1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+mn-cs"/>
              </a:rPr>
              <a:t>)</a:t>
            </a:r>
            <a:endParaRPr lang="zh-TW" altLang="en-US" dirty="0"/>
          </a:p>
        </p:txBody>
      </p:sp>
      <p:pic>
        <p:nvPicPr>
          <p:cNvPr id="3" name="內容版面配置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566" y="1340768"/>
            <a:ext cx="3842804" cy="2160240"/>
          </a:xfr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677936"/>
            <a:ext cx="5062059" cy="284740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691" y="1916832"/>
            <a:ext cx="2736304" cy="1539171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2339752" y="4916974"/>
            <a:ext cx="1750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美勞專科教室</a:t>
            </a:r>
            <a:endParaRPr lang="zh-TW" altLang="en-US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872384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67744" y="116632"/>
            <a:ext cx="6764288" cy="1470025"/>
          </a:xfrm>
        </p:spPr>
        <p:txBody>
          <a:bodyPr/>
          <a:lstStyle/>
          <a:p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柒、營造優質校園環境</a:t>
            </a:r>
            <a:r>
              <a:rPr lang="en-US" altLang="zh-TW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四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pic>
        <p:nvPicPr>
          <p:cNvPr id="3" name="內容版面配置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689" y="4485986"/>
            <a:ext cx="2983818" cy="1981790"/>
          </a:xfr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43887"/>
            <a:ext cx="3923928" cy="260619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37" y="1143887"/>
            <a:ext cx="3923927" cy="2606191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843532"/>
            <a:ext cx="3951109" cy="2624244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6735385" y="3922491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特教教室</a:t>
            </a:r>
            <a:endParaRPr lang="zh-TW" altLang="en-US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832057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ctrTitle"/>
          </p:nvPr>
        </p:nvSpPr>
        <p:spPr>
          <a:xfrm>
            <a:off x="2267744" y="152872"/>
            <a:ext cx="6764288" cy="1470025"/>
          </a:xfrm>
        </p:spPr>
        <p:txBody>
          <a:bodyPr/>
          <a:lstStyle/>
          <a:p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柒、營造優質校園環境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五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pic>
        <p:nvPicPr>
          <p:cNvPr id="5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525" y="1268760"/>
            <a:ext cx="2789177" cy="2088232"/>
          </a:xfr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225712"/>
            <a:ext cx="3313074" cy="2200474"/>
          </a:xfrm>
          <a:prstGeom prst="rect">
            <a:avLst/>
          </a:prstGeom>
        </p:spPr>
      </p:pic>
      <p:pic>
        <p:nvPicPr>
          <p:cNvPr id="7" name="內容版面配置區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399" y="1340768"/>
            <a:ext cx="3001454" cy="1993503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149080"/>
            <a:ext cx="3062109" cy="2296582"/>
          </a:xfrm>
          <a:prstGeom prst="rect">
            <a:avLst/>
          </a:prstGeom>
        </p:spPr>
      </p:pic>
      <p:sp>
        <p:nvSpPr>
          <p:cNvPr id="9" name="文字方塊 8"/>
          <p:cNvSpPr txBox="1"/>
          <p:nvPr/>
        </p:nvSpPr>
        <p:spPr>
          <a:xfrm>
            <a:off x="3131840" y="3541165"/>
            <a:ext cx="1174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自然</a:t>
            </a:r>
            <a:r>
              <a:rPr lang="zh-TW" altLang="en-US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教室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6912266" y="355436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音樂教室</a:t>
            </a:r>
            <a:endParaRPr lang="zh-TW" altLang="en-US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457660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67744" y="116632"/>
            <a:ext cx="6764288" cy="1470025"/>
          </a:xfrm>
        </p:spPr>
        <p:txBody>
          <a:bodyPr/>
          <a:lstStyle/>
          <a:p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柒、營造優質校園環境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六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6788789" y="360437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英語專科教室</a:t>
            </a:r>
            <a:endParaRPr lang="zh-TW" altLang="en-US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766" y="1340768"/>
            <a:ext cx="3672408" cy="4896544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622" y="4077072"/>
            <a:ext cx="2880320" cy="216024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622" y="1352676"/>
            <a:ext cx="2839181" cy="212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7519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95736" y="404664"/>
            <a:ext cx="6764288" cy="1470025"/>
          </a:xfrm>
        </p:spPr>
        <p:txBody>
          <a:bodyPr/>
          <a:lstStyle/>
          <a:p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柒、營造優質校園環境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七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pic>
        <p:nvPicPr>
          <p:cNvPr id="3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243" y="4193704"/>
            <a:ext cx="3138872" cy="2354154"/>
          </a:xfr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989" y="1871610"/>
            <a:ext cx="3096126" cy="2322094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992509" y="1478510"/>
            <a:ext cx="2323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特教班體能活動室</a:t>
            </a:r>
            <a:endParaRPr lang="zh-TW" altLang="en-US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197" y="4193705"/>
            <a:ext cx="3108431" cy="2331324"/>
          </a:xfrm>
          <a:prstGeom prst="rect">
            <a:avLst/>
          </a:prstGeom>
        </p:spPr>
      </p:pic>
      <p:pic>
        <p:nvPicPr>
          <p:cNvPr id="7" name="內容版面配置區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863" y="1871610"/>
            <a:ext cx="3096126" cy="23220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44665" y="1502278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特教教室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04744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95736" y="404664"/>
            <a:ext cx="6764288" cy="1470025"/>
          </a:xfrm>
        </p:spPr>
        <p:txBody>
          <a:bodyPr/>
          <a:lstStyle/>
          <a:p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柒、營造優質校園環境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八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44208" y="5201345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102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幼兒園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增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班工程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885" y="1811659"/>
            <a:ext cx="3746932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884" y="4089081"/>
            <a:ext cx="3461417" cy="2593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808" y="1811659"/>
            <a:ext cx="374332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50342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2800" b="1" dirty="0">
                <a:latin typeface="標楷體" pitchFamily="65" charset="-120"/>
                <a:ea typeface="標楷體" pitchFamily="65" charset="-120"/>
              </a:rPr>
              <a:t>捌、例行工作項目</a:t>
            </a:r>
          </a:p>
        </p:txBody>
      </p:sp>
      <p:sp>
        <p:nvSpPr>
          <p:cNvPr id="4" name="內容版面配置區 2"/>
          <p:cNvSpPr>
            <a:spLocks noGrp="1"/>
          </p:cNvSpPr>
          <p:nvPr>
            <p:ph idx="1"/>
          </p:nvPr>
        </p:nvSpPr>
        <p:spPr>
          <a:xfrm>
            <a:off x="457200" y="1600201"/>
            <a:ext cx="8403416" cy="3917032"/>
          </a:xfrm>
        </p:spPr>
        <p:txBody>
          <a:bodyPr>
            <a:normAutofit fontScale="92500" lnSpcReduction="10000"/>
          </a:bodyPr>
          <a:lstStyle/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400" b="1" kern="0" dirty="0">
                <a:solidFill>
                  <a:srgbClr val="000000"/>
                </a:solidFill>
              </a:rPr>
              <a:t>一、嚴格門禁管制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400" b="1" kern="0" dirty="0">
                <a:solidFill>
                  <a:srgbClr val="000000"/>
                </a:solidFill>
              </a:rPr>
              <a:t>二、加強巡邏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400" b="1" kern="0" dirty="0">
                <a:solidFill>
                  <a:srgbClr val="000000"/>
                </a:solidFill>
              </a:rPr>
              <a:t>三、加強遊具檢核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400" b="1" kern="0" dirty="0">
                <a:solidFill>
                  <a:srgbClr val="000000"/>
                </a:solidFill>
              </a:rPr>
              <a:t>四、監視系統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400" b="1" kern="0" dirty="0">
                <a:solidFill>
                  <a:srgbClr val="000000"/>
                </a:solidFill>
              </a:rPr>
              <a:t>五、樓頂加裝</a:t>
            </a:r>
            <a:r>
              <a:rPr lang="en-US" altLang="zh-TW" sz="2400" b="1" kern="0" dirty="0">
                <a:solidFill>
                  <a:srgbClr val="000000"/>
                </a:solidFill>
              </a:rPr>
              <a:t>1000W</a:t>
            </a:r>
            <a:r>
              <a:rPr lang="zh-TW" altLang="en-US" sz="2400" b="1" kern="0" dirty="0">
                <a:solidFill>
                  <a:srgbClr val="000000"/>
                </a:solidFill>
              </a:rPr>
              <a:t>投射燈二座，消除死角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400" b="1" kern="0" dirty="0">
                <a:solidFill>
                  <a:srgbClr val="000000"/>
                </a:solidFill>
              </a:rPr>
              <a:t>六、安全防護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400" b="1" kern="0" dirty="0">
                <a:solidFill>
                  <a:srgbClr val="000000"/>
                </a:solidFill>
              </a:rPr>
              <a:t>七、校外教學車輛檢查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zh-TW" sz="2400" b="1" kern="0" dirty="0">
                <a:solidFill>
                  <a:srgbClr val="000000"/>
                </a:solidFill>
              </a:rPr>
              <a:t>八</a:t>
            </a:r>
            <a:r>
              <a:rPr lang="zh-TW" altLang="en-US" sz="2400" b="1" kern="0" dirty="0">
                <a:solidFill>
                  <a:srgbClr val="000000"/>
                </a:solidFill>
              </a:rPr>
              <a:t>、全校消毒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400" b="1" kern="0" dirty="0">
                <a:solidFill>
                  <a:srgbClr val="000000"/>
                </a:solidFill>
              </a:rPr>
              <a:t>九、維護早到學生的安全</a:t>
            </a:r>
          </a:p>
          <a:p>
            <a:pPr lvl="0" fontAlgn="base">
              <a:spcAft>
                <a:spcPct val="0"/>
              </a:spcAft>
              <a:buClr>
                <a:srgbClr val="99CCFF"/>
              </a:buClr>
              <a:buFont typeface="Wingdings" pitchFamily="2" charset="2"/>
              <a:buChar char="v"/>
            </a:pPr>
            <a:r>
              <a:rPr lang="zh-TW" altLang="en-US" sz="2400" b="1" kern="0" dirty="0">
                <a:solidFill>
                  <a:srgbClr val="000000"/>
                </a:solidFill>
              </a:rPr>
              <a:t>十、職工分配責任區巡檢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17993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2281808" y="197720"/>
            <a:ext cx="676428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華康隸書體W7" pitchFamily="65" charset="-120"/>
                <a:ea typeface="華康隸書體W7" pitchFamily="65" charset="-120"/>
                <a:cs typeface="+mj-cs"/>
              </a:defRPr>
            </a:lvl1pPr>
          </a:lstStyle>
          <a:p>
            <a:r>
              <a:rPr lang="zh-TW" altLang="en-US" sz="2800" b="1" kern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壹、環境整理消毒，維護師生健康</a:t>
            </a:r>
            <a:r>
              <a:rPr lang="en-US" altLang="zh-TW" sz="2800" b="1" kern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kern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一</a:t>
            </a:r>
            <a:r>
              <a:rPr lang="en-US" altLang="zh-TW" sz="2800" b="1" kern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2711624" y="1484784"/>
            <a:ext cx="2232248" cy="551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smtClean="0"/>
              <a:t>環境整理消毒</a:t>
            </a:r>
          </a:p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076" y="1399701"/>
            <a:ext cx="3048000" cy="22860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66" y="4376192"/>
            <a:ext cx="2520280" cy="189021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076" y="3980402"/>
            <a:ext cx="3048000" cy="2286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472" y="2155710"/>
            <a:ext cx="2497968" cy="1873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8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玖、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103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年度</a:t>
            </a:r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校園修建工程工程說明</a:t>
            </a:r>
            <a:endParaRPr lang="zh-TW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2105025"/>
            <a:ext cx="75914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097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玖、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103</a:t>
            </a:r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年度校園修建工程工程說明</a:t>
            </a:r>
            <a:endParaRPr lang="zh-TW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419" y="1343551"/>
            <a:ext cx="57531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330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拾</a:t>
            </a:r>
            <a:r>
              <a:rPr lang="zh-TW" altLang="en-US" sz="36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、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104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年度</a:t>
            </a:r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校園修建工程工程說明</a:t>
            </a:r>
            <a:endParaRPr lang="zh-TW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8" y="2447925"/>
            <a:ext cx="75152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12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6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拾、</a:t>
            </a:r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104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年度</a:t>
            </a:r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校園修建工程工程說明</a:t>
            </a:r>
            <a:endParaRPr lang="zh-TW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419" y="1343551"/>
            <a:ext cx="57531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518" y="1484784"/>
            <a:ext cx="5688632" cy="432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586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ctrTitle"/>
          </p:nvPr>
        </p:nvSpPr>
        <p:spPr>
          <a:xfrm>
            <a:off x="2340532" y="116632"/>
            <a:ext cx="6764288" cy="1470025"/>
          </a:xfrm>
        </p:spPr>
        <p:txBody>
          <a:bodyPr/>
          <a:lstStyle/>
          <a:p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壹、環境整理消毒，維護師生健康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二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2720380" y="3573016"/>
            <a:ext cx="2741708" cy="481623"/>
          </a:xfrm>
        </p:spPr>
        <p:txBody>
          <a:bodyPr>
            <a:normAutofit/>
          </a:bodyPr>
          <a:lstStyle/>
          <a:p>
            <a:r>
              <a:rPr lang="zh-TW" altLang="en-US" sz="2400" dirty="0" smtClean="0"/>
              <a:t>定期</a:t>
            </a:r>
            <a:r>
              <a:rPr lang="zh-TW" altLang="en-US" sz="2400" dirty="0"/>
              <a:t>清洗水塔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808" y="1772816"/>
            <a:ext cx="2625470" cy="1979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808" y="4293096"/>
            <a:ext cx="3198432" cy="239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328" y="4292073"/>
            <a:ext cx="3299792" cy="2474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1412776"/>
            <a:ext cx="2554673" cy="189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499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ctrTitle"/>
          </p:nvPr>
        </p:nvSpPr>
        <p:spPr>
          <a:xfrm>
            <a:off x="2339752" y="116632"/>
            <a:ext cx="6764288" cy="1470025"/>
          </a:xfrm>
        </p:spPr>
        <p:txBody>
          <a:bodyPr/>
          <a:lstStyle/>
          <a:p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壹、環境整理消毒，維護師生健康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三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2257475" y="1844824"/>
            <a:ext cx="3168352" cy="553631"/>
          </a:xfrm>
        </p:spPr>
        <p:txBody>
          <a:bodyPr/>
          <a:lstStyle/>
          <a:p>
            <a:r>
              <a:rPr lang="zh-TW" altLang="en-US" sz="2400" dirty="0"/>
              <a:t>飲水機定期檢測 </a:t>
            </a:r>
          </a:p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158" y="2516507"/>
            <a:ext cx="3104954" cy="413993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266586"/>
            <a:ext cx="2571750" cy="34290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288" y="1268760"/>
            <a:ext cx="3327326" cy="249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44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ctrTitle"/>
          </p:nvPr>
        </p:nvSpPr>
        <p:spPr>
          <a:xfrm>
            <a:off x="2256111" y="182912"/>
            <a:ext cx="6764288" cy="1086247"/>
          </a:xfrm>
        </p:spPr>
        <p:txBody>
          <a:bodyPr/>
          <a:lstStyle/>
          <a:p>
            <a:r>
              <a:rPr lang="zh-TW" altLang="en-US" sz="2800" b="1" kern="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壹、環境整理消毒，維護師生健康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四</a:t>
            </a:r>
            <a:r>
              <a:rPr lang="en-US" altLang="zh-TW" sz="2800" b="1" kern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5711766" y="3573016"/>
            <a:ext cx="2664296" cy="481623"/>
          </a:xfrm>
        </p:spPr>
        <p:txBody>
          <a:bodyPr>
            <a:normAutofit/>
          </a:bodyPr>
          <a:lstStyle/>
          <a:p>
            <a:r>
              <a:rPr lang="zh-TW" altLang="en-US" sz="2400" dirty="0" smtClean="0"/>
              <a:t>定期修剪花木</a:t>
            </a:r>
            <a:endParaRPr lang="zh-TW" altLang="en-US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68760"/>
            <a:ext cx="2863156" cy="214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4221088"/>
            <a:ext cx="2934147" cy="219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138" y="4217843"/>
            <a:ext cx="2901950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567" y="1269160"/>
            <a:ext cx="2811092" cy="210831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49326" y="3533974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400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定期</a:t>
            </a:r>
            <a:r>
              <a:rPr lang="zh-TW" altLang="en-US" sz="24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清理水溝</a:t>
            </a:r>
            <a:endParaRPr lang="zh-TW" altLang="en-US" sz="2400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85861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2800" b="1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貳、校園安全管理</a:t>
            </a:r>
            <a:r>
              <a:rPr lang="en-US" altLang="zh-TW" sz="2800" b="1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一</a:t>
            </a:r>
            <a:r>
              <a:rPr lang="en-US" altLang="zh-TW" sz="2800" b="1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936" y="2092166"/>
            <a:ext cx="5505165" cy="293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0910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764288" cy="1470025"/>
          </a:xfrm>
        </p:spPr>
        <p:txBody>
          <a:bodyPr/>
          <a:lstStyle/>
          <a:p>
            <a:r>
              <a:rPr lang="zh-TW" altLang="en-US" sz="2800" b="1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貳、校園安全管理</a:t>
            </a:r>
            <a:r>
              <a:rPr lang="en-US" altLang="zh-TW" sz="2800" b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二</a:t>
            </a:r>
            <a:r>
              <a:rPr lang="en-US" altLang="zh-TW" sz="2800" b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77072"/>
            <a:ext cx="3066417" cy="2304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83535"/>
            <a:ext cx="3056384" cy="2293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699792" y="4725144"/>
            <a:ext cx="20697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TW" altLang="en-US" sz="24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增設監視器</a:t>
            </a:r>
            <a:endParaRPr lang="en-US" altLang="zh-TW" sz="2400" dirty="0" smtClean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618063"/>
            <a:ext cx="3012368" cy="225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197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58038" y="332655"/>
            <a:ext cx="6764288" cy="1152129"/>
          </a:xfrm>
        </p:spPr>
        <p:txBody>
          <a:bodyPr/>
          <a:lstStyle/>
          <a:p>
            <a:r>
              <a:rPr lang="zh-TW" altLang="en-US" sz="2800" b="1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貳、校園安全管理</a:t>
            </a:r>
            <a:r>
              <a:rPr lang="en-US" altLang="zh-TW" sz="2800" b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b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三</a:t>
            </a:r>
            <a:r>
              <a:rPr lang="en-US" altLang="zh-TW" sz="2800" b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/>
          </a:p>
        </p:txBody>
      </p:sp>
      <p:pic>
        <p:nvPicPr>
          <p:cNvPr id="3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477" y="1772816"/>
            <a:ext cx="2754014" cy="2065511"/>
          </a:xfr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005064"/>
            <a:ext cx="3552395" cy="2664296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62572" y="3424944"/>
            <a:ext cx="3707904" cy="2780928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2699792" y="2001580"/>
            <a:ext cx="2895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消防安全設備管理</a:t>
            </a:r>
            <a:endParaRPr lang="zh-TW" altLang="en-US" sz="2400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60830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</TotalTime>
  <Words>630</Words>
  <Application>Microsoft Office PowerPoint</Application>
  <PresentationFormat>如螢幕大小 (4:3)</PresentationFormat>
  <Paragraphs>91</Paragraphs>
  <Slides>33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3</vt:i4>
      </vt:variant>
      <vt:variant>
        <vt:lpstr>投影片標題</vt:lpstr>
      </vt:variant>
      <vt:variant>
        <vt:i4>33</vt:i4>
      </vt:variant>
    </vt:vector>
  </HeadingPairs>
  <TitlesOfParts>
    <vt:vector size="36" baseType="lpstr">
      <vt:lpstr>Office 佈景主題</vt:lpstr>
      <vt:lpstr>自訂設計</vt:lpstr>
      <vt:lpstr>1_Office 佈景主題</vt:lpstr>
      <vt:lpstr>總務處成員</vt:lpstr>
      <vt:lpstr>總務處重要業務</vt:lpstr>
      <vt:lpstr>PowerPoint 簡報</vt:lpstr>
      <vt:lpstr>壹、環境整理消毒，維護師生健康(二)</vt:lpstr>
      <vt:lpstr>壹、環境整理消毒，維護師生健康(三)</vt:lpstr>
      <vt:lpstr>壹、環境整理消毒，維護師生健康(四)</vt:lpstr>
      <vt:lpstr>貳、校園安全管理(一)</vt:lpstr>
      <vt:lpstr>貳、校園安全管理(二)</vt:lpstr>
      <vt:lpstr>貳、校園安全管理(三)</vt:lpstr>
      <vt:lpstr>貳、校園安全管理(四)</vt:lpstr>
      <vt:lpstr>參、設備修繕維護，構築安全校園</vt:lpstr>
      <vt:lpstr>肆、辦理各項工程決標、採購評選</vt:lpstr>
      <vt:lpstr>伍、改善教學環境，提昇老師敎學效益(一)</vt:lpstr>
      <vt:lpstr>伍、改善教學環境，提昇老師敎學效益(二)</vt:lpstr>
      <vt:lpstr>伍、改善教學環境，提昇老師敎學效益(三)</vt:lpstr>
      <vt:lpstr>伍、改善教學環境，提昇老師敎學效益(四)</vt:lpstr>
      <vt:lpstr>伍、改善教學環境，提昇老師敎學效益(五)</vt:lpstr>
      <vt:lpstr>陸、美化校園空間，營造優質校園環境(一)</vt:lpstr>
      <vt:lpstr>陸、美化校園空間，營造優質校園環境(二)</vt:lpstr>
      <vt:lpstr>陸、美化校園空間，營造優質校園環境(三)</vt:lpstr>
      <vt:lpstr>柒、營造優質校園環境(一)</vt:lpstr>
      <vt:lpstr>柒、營造優質校園環境(二)</vt:lpstr>
      <vt:lpstr>柒、營造優質校園環境(三)</vt:lpstr>
      <vt:lpstr>柒、營造優質校園環境(四)</vt:lpstr>
      <vt:lpstr>柒、營造優質校園環境(五)</vt:lpstr>
      <vt:lpstr>柒、營造優質校園環境(六)</vt:lpstr>
      <vt:lpstr>柒、營造優質校園環境(七)</vt:lpstr>
      <vt:lpstr>柒、營造優質校園環境(八)</vt:lpstr>
      <vt:lpstr>捌、例行工作項目</vt:lpstr>
      <vt:lpstr>玖、 103年度校園修建工程工程說明</vt:lpstr>
      <vt:lpstr>玖、 103年度校園修建工程工程說明</vt:lpstr>
      <vt:lpstr>拾、 104年度校園修建工程工程說明</vt:lpstr>
      <vt:lpstr>拾、 104年度校園修建工程工程說明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Dora</dc:creator>
  <cp:lastModifiedBy>user</cp:lastModifiedBy>
  <cp:revision>100</cp:revision>
  <dcterms:created xsi:type="dcterms:W3CDTF">2012-08-27T02:36:22Z</dcterms:created>
  <dcterms:modified xsi:type="dcterms:W3CDTF">2014-01-21T07:25:45Z</dcterms:modified>
</cp:coreProperties>
</file>