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  <p:sldMasterId id="2147483692" r:id="rId3"/>
  </p:sldMasterIdLst>
  <p:notesMasterIdLst>
    <p:notesMasterId r:id="rId16"/>
  </p:notesMasterIdLst>
  <p:sldIdLst>
    <p:sldId id="256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72" autoAdjust="0"/>
  </p:normalViewPr>
  <p:slideViewPr>
    <p:cSldViewPr>
      <p:cViewPr>
        <p:scale>
          <a:sx n="66" d="100"/>
          <a:sy n="66" d="100"/>
        </p:scale>
        <p:origin x="-1308" y="-8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BB605-676B-4FF5-9EAE-DB5DBE44FE27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01EE5-ACCF-4EF8-9FF8-9042F7E26DA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4726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hyperlink" Target="TEL:02-25914085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jpeg"/><Relationship Id="rId7" Type="http://schemas.openxmlformats.org/officeDocument/2006/relationships/hyperlink" Target="TEL:02-25914085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09" y="1556793"/>
            <a:ext cx="8012391" cy="1139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3FF8-E767-41B7-829C-451D7A3A6F9A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FC3C-C2BA-4A96-A196-D259871D7AB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84" y="152781"/>
            <a:ext cx="1681200" cy="126090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42" y="2940227"/>
            <a:ext cx="1678464" cy="111600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7" y="4202287"/>
            <a:ext cx="1681200" cy="1116422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9" y="5445224"/>
            <a:ext cx="1638820" cy="1116000"/>
          </a:xfrm>
          <a:prstGeom prst="rect">
            <a:avLst/>
          </a:prstGeom>
        </p:spPr>
      </p:pic>
      <p:sp>
        <p:nvSpPr>
          <p:cNvPr id="12" name="文字方塊 11"/>
          <p:cNvSpPr txBox="1"/>
          <p:nvPr userDrawn="1"/>
        </p:nvSpPr>
        <p:spPr>
          <a:xfrm>
            <a:off x="2555776" y="1556792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lnSpc>
                <a:spcPct val="100000"/>
              </a:lnSpc>
              <a:spcBef>
                <a:spcPts val="0"/>
              </a:spcBef>
            </a:pPr>
            <a:r>
              <a:rPr lang="en-US" altLang="zh-TW" sz="3600" b="1" i="1" baseline="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102</a:t>
            </a:r>
            <a:r>
              <a:rPr lang="zh-TW" altLang="en-US" sz="3600" b="1" i="1" baseline="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學年度第一學期</a:t>
            </a:r>
          </a:p>
          <a:p>
            <a:pPr algn="ctr" eaLnBrk="1" hangingPunct="1">
              <a:lnSpc>
                <a:spcPct val="100000"/>
              </a:lnSpc>
              <a:spcBef>
                <a:spcPts val="0"/>
              </a:spcBef>
            </a:pPr>
            <a:r>
              <a:rPr lang="zh-TW" altLang="en-US" sz="3600" b="1" i="1" baseline="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   學校日活動</a:t>
            </a:r>
            <a:endParaRPr lang="zh-TW" altLang="en-US" sz="3600" b="1" i="1" baseline="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gray">
          <a:xfrm>
            <a:off x="4602850" y="3752435"/>
            <a:ext cx="4277226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zh-TW" altLang="en-US" sz="3200" i="0" dirty="0">
                <a:solidFill>
                  <a:schemeClr val="bg2">
                    <a:lumMod val="25000"/>
                  </a:schemeClr>
                </a:solidFill>
                <a:latin typeface="華康儷粗圓" pitchFamily="49" charset="-120"/>
                <a:ea typeface="書法中楷" pitchFamily="2" charset="-120"/>
              </a:rPr>
              <a:t>報告人</a:t>
            </a:r>
            <a:r>
              <a:rPr lang="en-US" altLang="zh-TW" sz="3200" i="0" dirty="0">
                <a:solidFill>
                  <a:schemeClr val="bg2">
                    <a:lumMod val="25000"/>
                  </a:schemeClr>
                </a:solidFill>
                <a:latin typeface="華康儷粗圓" pitchFamily="49" charset="-120"/>
                <a:ea typeface="書法中楷" pitchFamily="2" charset="-120"/>
              </a:rPr>
              <a:t>:</a:t>
            </a:r>
            <a:r>
              <a:rPr lang="zh-TW" altLang="en-US" sz="3200" i="0" dirty="0">
                <a:solidFill>
                  <a:schemeClr val="bg2">
                    <a:lumMod val="25000"/>
                  </a:schemeClr>
                </a:solidFill>
                <a:latin typeface="華康儷粗圓" pitchFamily="49" charset="-120"/>
                <a:ea typeface="書法中楷" pitchFamily="2" charset="-120"/>
              </a:rPr>
              <a:t>陳成文校長</a:t>
            </a:r>
            <a:br>
              <a:rPr lang="zh-TW" altLang="en-US" sz="3200" i="0" dirty="0">
                <a:solidFill>
                  <a:schemeClr val="bg2">
                    <a:lumMod val="25000"/>
                  </a:schemeClr>
                </a:solidFill>
                <a:latin typeface="華康儷粗圓" pitchFamily="49" charset="-120"/>
                <a:ea typeface="書法中楷" pitchFamily="2" charset="-120"/>
              </a:rPr>
            </a:br>
            <a:r>
              <a:rPr lang="en-US" altLang="zh-TW" b="1" i="0" dirty="0" smtClean="0">
                <a:solidFill>
                  <a:schemeClr val="bg2">
                    <a:lumMod val="25000"/>
                  </a:schemeClr>
                </a:solidFill>
                <a:latin typeface="華康儷粗圓" pitchFamily="49" charset="-120"/>
                <a:ea typeface="書法中楷" pitchFamily="2" charset="-120"/>
              </a:rPr>
              <a:t>101.09.08</a:t>
            </a:r>
            <a:endParaRPr lang="en-US" altLang="zh-TW" b="1" i="0" dirty="0">
              <a:solidFill>
                <a:schemeClr val="bg2">
                  <a:lumMod val="25000"/>
                </a:schemeClr>
              </a:solidFill>
              <a:latin typeface="華康儷粗圓" pitchFamily="49" charset="-120"/>
              <a:ea typeface="書法中楷" pitchFamily="2" charset="-120"/>
            </a:endParaRPr>
          </a:p>
        </p:txBody>
      </p:sp>
      <p:sp>
        <p:nvSpPr>
          <p:cNvPr id="17" name="文字方塊 16"/>
          <p:cNvSpPr txBox="1"/>
          <p:nvPr userDrawn="1"/>
        </p:nvSpPr>
        <p:spPr>
          <a:xfrm>
            <a:off x="5135660" y="4983559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104 </a:t>
            </a:r>
            <a:r>
              <a:rPr lang="zh-TW" altLang="en-US" dirty="0" smtClean="0"/>
              <a:t>台北市民權東路一段</a:t>
            </a:r>
            <a:r>
              <a:rPr lang="en-US" altLang="zh-TW" dirty="0" smtClean="0"/>
              <a:t>69</a:t>
            </a:r>
            <a:r>
              <a:rPr lang="zh-TW" altLang="en-US" dirty="0" smtClean="0"/>
              <a:t>號</a:t>
            </a:r>
            <a:endParaRPr lang="en-US" altLang="zh-TW" dirty="0" smtClean="0"/>
          </a:p>
          <a:p>
            <a:r>
              <a:rPr lang="en-US" altLang="zh-TW" u="sng" dirty="0" smtClean="0">
                <a:hlinkClick r:id="rId7"/>
              </a:rPr>
              <a:t>TEL:02-25914085</a:t>
            </a:r>
            <a:r>
              <a:rPr lang="en-US" altLang="zh-TW" u="sng" dirty="0" smtClean="0"/>
              <a:t> </a:t>
            </a:r>
            <a:r>
              <a:rPr lang="en-US" altLang="zh-TW" dirty="0" smtClean="0"/>
              <a:t> FAX:25929964</a:t>
            </a:r>
          </a:p>
          <a:p>
            <a:r>
              <a:rPr lang="en-US" altLang="zh-TW" dirty="0" smtClean="0"/>
              <a:t>HTTP://www.csps.tp.edu.tw/</a:t>
            </a:r>
            <a:endParaRPr lang="zh-TW" altLang="en-US" dirty="0"/>
          </a:p>
        </p:txBody>
      </p:sp>
      <p:pic>
        <p:nvPicPr>
          <p:cNvPr id="6153" name="Picture 9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556792"/>
            <a:ext cx="1139724" cy="1139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3183524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1432681"/>
      </p:ext>
    </p:extLst>
  </p:cSld>
  <p:clrMapOvr>
    <a:masterClrMapping/>
  </p:clrMapOvr>
  <p:transition advClick="0" advTm="500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7528698"/>
      </p:ext>
    </p:extLst>
  </p:cSld>
  <p:clrMapOvr>
    <a:masterClrMapping/>
  </p:clrMapOvr>
  <p:transition advClick="0" advTm="5000"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331181"/>
      </p:ext>
    </p:extLst>
  </p:cSld>
  <p:clrMapOvr>
    <a:masterClrMapping/>
  </p:clrMapOvr>
  <p:transition advClick="0" advTm="5000"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9513754"/>
      </p:ext>
    </p:extLst>
  </p:cSld>
  <p:clrMapOvr>
    <a:masterClrMapping/>
  </p:clrMapOvr>
  <p:transition advClick="0" advTm="5000"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0937095"/>
      </p:ext>
    </p:extLst>
  </p:cSld>
  <p:clrMapOvr>
    <a:masterClrMapping/>
  </p:clrMapOvr>
  <p:transition advClick="0" advTm="5000"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1120826"/>
      </p:ext>
    </p:extLst>
  </p:cSld>
  <p:clrMapOvr>
    <a:masterClrMapping/>
  </p:clrMapOvr>
  <p:transition advClick="0" advTm="5000"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8641190"/>
      </p:ext>
    </p:extLst>
  </p:cSld>
  <p:clrMapOvr>
    <a:masterClrMapping/>
  </p:clrMapOvr>
  <p:transition advClick="0" advTm="5000"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5537195"/>
      </p:ext>
    </p:extLst>
  </p:cSld>
  <p:clrMapOvr>
    <a:masterClrMapping/>
  </p:clrMapOvr>
  <p:transition advClick="0" advTm="5000"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8027292"/>
      </p:ext>
    </p:extLst>
  </p:cSld>
  <p:clrMapOvr>
    <a:masterClrMapping/>
  </p:clrMapOvr>
  <p:transition advClick="0" advTm="5000"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7684440"/>
      </p:ext>
    </p:extLst>
  </p:cSld>
  <p:clrMapOvr>
    <a:masterClrMapping/>
  </p:clrMapOvr>
  <p:transition advClick="0" advTm="500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01" y="260648"/>
            <a:ext cx="8277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華康唐風隸W5(P)" pitchFamily="66" charset="-120"/>
                <a:ea typeface="華康唐風隸W5(P)" pitchFamily="66" charset="-120"/>
              </a:defRPr>
            </a:lvl1pPr>
          </a:lstStyle>
          <a:p>
            <a:r>
              <a:rPr lang="zh-TW" altLang="en-US" dirty="0" smtClean="0"/>
              <a:t>     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1"/>
            <a:ext cx="8403416" cy="3917032"/>
          </a:xfrm>
        </p:spPr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  <a:lvl4pPr>
              <a:defRPr>
                <a:latin typeface="標楷體" pitchFamily="65" charset="-120"/>
                <a:ea typeface="標楷體" pitchFamily="65" charset="-120"/>
              </a:defRPr>
            </a:lvl4pPr>
            <a:lvl5pPr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34" y="5661248"/>
            <a:ext cx="1440000" cy="108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661248"/>
            <a:ext cx="1624320" cy="1080000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729" y="5661248"/>
            <a:ext cx="1626353" cy="1080000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661248"/>
            <a:ext cx="1585955" cy="1080000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224" y="5661248"/>
            <a:ext cx="1440000" cy="1080000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686" y="5661248"/>
            <a:ext cx="1624320" cy="1080000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19" y="5661248"/>
            <a:ext cx="1626353" cy="108000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502" y="5661248"/>
            <a:ext cx="1585955" cy="1080000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84" y="5661248"/>
            <a:ext cx="1594736" cy="1080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5129050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6359862"/>
      </p:ext>
    </p:extLst>
  </p:cSld>
  <p:clrMapOvr>
    <a:masterClrMapping/>
  </p:clrMapOvr>
  <p:transition advClick="0" advTm="5000"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1702643"/>
      </p:ext>
    </p:extLst>
  </p:cSld>
  <p:clrMapOvr>
    <a:masterClrMapping/>
  </p:clrMapOvr>
  <p:transition advClick="0" advTm="5000"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7592064"/>
      </p:ext>
    </p:extLst>
  </p:cSld>
  <p:clrMapOvr>
    <a:masterClrMapping/>
  </p:clrMapOvr>
  <p:transition advClick="0" advTm="5000"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1988927"/>
      </p:ext>
    </p:extLst>
  </p:cSld>
  <p:clrMapOvr>
    <a:masterClrMapping/>
  </p:clrMapOvr>
  <p:transition advClick="0" advTm="5000">
    <p:cu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3FF8-E767-41B7-829C-451D7A3A6F9A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FC3C-C2BA-4A96-A196-D259871D7AB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圖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84" y="152781"/>
            <a:ext cx="1681200" cy="126090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42" y="2940227"/>
            <a:ext cx="1678464" cy="111600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7" y="4202287"/>
            <a:ext cx="1681200" cy="1116422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9" y="5445224"/>
            <a:ext cx="1638820" cy="1116000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" y="1476435"/>
            <a:ext cx="9144000" cy="1420185"/>
          </a:xfrm>
          <a:prstGeom prst="rect">
            <a:avLst/>
          </a:prstGeom>
        </p:spPr>
      </p:pic>
      <p:sp>
        <p:nvSpPr>
          <p:cNvPr id="12" name="文字方塊 11"/>
          <p:cNvSpPr txBox="1"/>
          <p:nvPr userDrawn="1"/>
        </p:nvSpPr>
        <p:spPr>
          <a:xfrm>
            <a:off x="2699792" y="1628800"/>
            <a:ext cx="6048672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zh-TW" sz="3600" b="1" i="1" dirty="0" smtClean="0">
                <a:solidFill>
                  <a:prstClr val="black"/>
                </a:solidFill>
                <a:latin typeface="標楷體" pitchFamily="65" charset="-120"/>
                <a:ea typeface="標楷體" pitchFamily="65" charset="-120"/>
              </a:rPr>
              <a:t>101</a:t>
            </a:r>
            <a:r>
              <a:rPr lang="zh-TW" altLang="en-US" sz="3600" b="1" i="1" dirty="0" smtClean="0">
                <a:solidFill>
                  <a:prstClr val="black"/>
                </a:solidFill>
                <a:latin typeface="標楷體" pitchFamily="65" charset="-120"/>
                <a:ea typeface="標楷體" pitchFamily="65" charset="-120"/>
              </a:rPr>
              <a:t>學年度第一學期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zh-TW" altLang="en-US" sz="3600" b="1" i="1" dirty="0" smtClean="0">
                <a:solidFill>
                  <a:prstClr val="black"/>
                </a:solidFill>
                <a:latin typeface="標楷體" pitchFamily="65" charset="-120"/>
                <a:ea typeface="標楷體" pitchFamily="65" charset="-120"/>
              </a:rPr>
              <a:t>   學校日活動</a:t>
            </a:r>
            <a:endParaRPr lang="zh-TW" altLang="en-US" sz="3600" b="1" i="1" dirty="0">
              <a:solidFill>
                <a:prstClr val="black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gray">
          <a:xfrm>
            <a:off x="4602850" y="3752435"/>
            <a:ext cx="4277226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zh-TW" altLang="en-US" sz="3200" dirty="0">
                <a:solidFill>
                  <a:srgbClr val="EEECE1">
                    <a:lumMod val="25000"/>
                  </a:srgbClr>
                </a:solidFill>
                <a:latin typeface="華康儷粗圓" pitchFamily="49" charset="-120"/>
                <a:ea typeface="書法中楷" pitchFamily="2" charset="-120"/>
              </a:rPr>
              <a:t>報告人</a:t>
            </a:r>
            <a:r>
              <a:rPr lang="en-US" altLang="zh-TW" sz="3200" dirty="0">
                <a:solidFill>
                  <a:srgbClr val="EEECE1">
                    <a:lumMod val="25000"/>
                  </a:srgbClr>
                </a:solidFill>
                <a:latin typeface="華康儷粗圓" pitchFamily="49" charset="-120"/>
                <a:ea typeface="書法中楷" pitchFamily="2" charset="-120"/>
              </a:rPr>
              <a:t>:</a:t>
            </a:r>
            <a:r>
              <a:rPr lang="zh-TW" altLang="en-US" sz="3200" dirty="0">
                <a:solidFill>
                  <a:srgbClr val="EEECE1">
                    <a:lumMod val="25000"/>
                  </a:srgbClr>
                </a:solidFill>
                <a:latin typeface="華康儷粗圓" pitchFamily="49" charset="-120"/>
                <a:ea typeface="書法中楷" pitchFamily="2" charset="-120"/>
              </a:rPr>
              <a:t>陳成文校長</a:t>
            </a:r>
            <a:br>
              <a:rPr lang="zh-TW" altLang="en-US" sz="3200" dirty="0">
                <a:solidFill>
                  <a:srgbClr val="EEECE1">
                    <a:lumMod val="25000"/>
                  </a:srgbClr>
                </a:solidFill>
                <a:latin typeface="華康儷粗圓" pitchFamily="49" charset="-120"/>
                <a:ea typeface="書法中楷" pitchFamily="2" charset="-120"/>
              </a:rPr>
            </a:br>
            <a:r>
              <a:rPr lang="en-US" altLang="zh-TW" b="1" dirty="0" smtClean="0">
                <a:solidFill>
                  <a:srgbClr val="EEECE1">
                    <a:lumMod val="25000"/>
                  </a:srgbClr>
                </a:solidFill>
                <a:latin typeface="華康儷粗圓" pitchFamily="49" charset="-120"/>
                <a:ea typeface="書法中楷" pitchFamily="2" charset="-120"/>
              </a:rPr>
              <a:t>101.09.08</a:t>
            </a:r>
            <a:endParaRPr lang="en-US" altLang="zh-TW" b="1" dirty="0">
              <a:solidFill>
                <a:srgbClr val="EEECE1">
                  <a:lumMod val="25000"/>
                </a:srgbClr>
              </a:solidFill>
              <a:latin typeface="華康儷粗圓" pitchFamily="49" charset="-120"/>
              <a:ea typeface="書法中楷" pitchFamily="2" charset="-120"/>
            </a:endParaRPr>
          </a:p>
        </p:txBody>
      </p:sp>
      <p:sp>
        <p:nvSpPr>
          <p:cNvPr id="17" name="文字方塊 16"/>
          <p:cNvSpPr txBox="1"/>
          <p:nvPr userDrawn="1"/>
        </p:nvSpPr>
        <p:spPr>
          <a:xfrm>
            <a:off x="5135660" y="4983559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prstClr val="black"/>
                </a:solidFill>
              </a:rPr>
              <a:t>104 </a:t>
            </a:r>
            <a:r>
              <a:rPr lang="zh-TW" altLang="en-US" dirty="0" smtClean="0">
                <a:solidFill>
                  <a:prstClr val="black"/>
                </a:solidFill>
              </a:rPr>
              <a:t>台北市民權東路一段</a:t>
            </a:r>
            <a:r>
              <a:rPr lang="en-US" altLang="zh-TW" dirty="0" smtClean="0">
                <a:solidFill>
                  <a:prstClr val="black"/>
                </a:solidFill>
              </a:rPr>
              <a:t>69</a:t>
            </a:r>
            <a:r>
              <a:rPr lang="zh-TW" altLang="en-US" dirty="0" smtClean="0">
                <a:solidFill>
                  <a:prstClr val="black"/>
                </a:solidFill>
              </a:rPr>
              <a:t>號</a:t>
            </a:r>
            <a:endParaRPr lang="en-US" altLang="zh-TW" dirty="0" smtClean="0">
              <a:solidFill>
                <a:prstClr val="black"/>
              </a:solidFill>
            </a:endParaRPr>
          </a:p>
          <a:p>
            <a:r>
              <a:rPr lang="en-US" altLang="zh-TW" u="sng" dirty="0" smtClean="0">
                <a:solidFill>
                  <a:prstClr val="black"/>
                </a:solidFill>
                <a:hlinkClick r:id="rId7"/>
              </a:rPr>
              <a:t>TEL:02-25914085</a:t>
            </a:r>
            <a:r>
              <a:rPr lang="en-US" altLang="zh-TW" u="sng" dirty="0" smtClean="0">
                <a:solidFill>
                  <a:prstClr val="black"/>
                </a:solidFill>
              </a:rPr>
              <a:t> </a:t>
            </a:r>
            <a:r>
              <a:rPr lang="en-US" altLang="zh-TW" dirty="0" smtClean="0">
                <a:solidFill>
                  <a:prstClr val="black"/>
                </a:solidFill>
              </a:rPr>
              <a:t> FAX:25929964</a:t>
            </a:r>
          </a:p>
          <a:p>
            <a:r>
              <a:rPr lang="en-US" altLang="zh-TW" dirty="0" smtClean="0">
                <a:solidFill>
                  <a:prstClr val="black"/>
                </a:solidFill>
              </a:rPr>
              <a:t>HTTP://www.csps.tp.edu.tw/</a:t>
            </a:r>
            <a:endParaRPr lang="zh-TW" altLang="en-US" dirty="0">
              <a:solidFill>
                <a:prstClr val="black"/>
              </a:solidFill>
            </a:endParaRPr>
          </a:p>
        </p:txBody>
      </p:sp>
      <p:pic>
        <p:nvPicPr>
          <p:cNvPr id="6153" name="Picture 9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686802"/>
            <a:ext cx="1139724" cy="1139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605639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01" y="260648"/>
            <a:ext cx="82772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華康唐風隸W5(P)" pitchFamily="66" charset="-120"/>
                <a:ea typeface="華康唐風隸W5(P)" pitchFamily="66" charset="-120"/>
              </a:defRPr>
            </a:lvl1pPr>
          </a:lstStyle>
          <a:p>
            <a:r>
              <a:rPr lang="zh-TW" altLang="en-US" dirty="0" smtClean="0"/>
              <a:t>     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1"/>
            <a:ext cx="8403416" cy="3917032"/>
          </a:xfrm>
        </p:spPr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  <a:lvl4pPr>
              <a:defRPr>
                <a:latin typeface="標楷體" pitchFamily="65" charset="-120"/>
                <a:ea typeface="標楷體" pitchFamily="65" charset="-120"/>
              </a:defRPr>
            </a:lvl4pPr>
            <a:lvl5pPr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34" y="5661248"/>
            <a:ext cx="1440000" cy="108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661248"/>
            <a:ext cx="1624320" cy="1080000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729" y="5661248"/>
            <a:ext cx="1626353" cy="1080000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661248"/>
            <a:ext cx="1585955" cy="1080000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33" y="5661248"/>
            <a:ext cx="1996071" cy="1080000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224" y="5661248"/>
            <a:ext cx="1440000" cy="1080000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686" y="5661248"/>
            <a:ext cx="1624320" cy="1080000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19" y="5661248"/>
            <a:ext cx="1626353" cy="108000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502" y="5661248"/>
            <a:ext cx="158595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86467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67744" y="980728"/>
            <a:ext cx="6764288" cy="1470025"/>
          </a:xfrm>
        </p:spPr>
        <p:txBody>
          <a:bodyPr/>
          <a:lstStyle>
            <a:lvl1pPr>
              <a:defRPr>
                <a:latin typeface="華康隸書體W7" pitchFamily="65" charset="-120"/>
                <a:ea typeface="華康隸書體W7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784"/>
            <a:ext cx="9144000" cy="1420185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7" y="1556792"/>
            <a:ext cx="1681200" cy="1260900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42" y="2940227"/>
            <a:ext cx="1678464" cy="1116000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7" y="4202287"/>
            <a:ext cx="1681200" cy="1116422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9" y="5445224"/>
            <a:ext cx="1638820" cy="1116000"/>
          </a:xfrm>
          <a:prstGeom prst="rect">
            <a:avLst/>
          </a:prstGeom>
        </p:spPr>
      </p:pic>
      <p:sp>
        <p:nvSpPr>
          <p:cNvPr id="17" name="內容版面配置區 2"/>
          <p:cNvSpPr>
            <a:spLocks noGrp="1"/>
          </p:cNvSpPr>
          <p:nvPr>
            <p:ph idx="1"/>
          </p:nvPr>
        </p:nvSpPr>
        <p:spPr>
          <a:xfrm>
            <a:off x="2339752" y="2587337"/>
            <a:ext cx="6552728" cy="3917032"/>
          </a:xfrm>
        </p:spPr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  <a:lvl4pPr>
              <a:defRPr>
                <a:latin typeface="標楷體" pitchFamily="65" charset="-120"/>
                <a:ea typeface="標楷體" pitchFamily="65" charset="-120"/>
              </a:defRPr>
            </a:lvl4pPr>
            <a:lvl5pPr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37770533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12396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694979"/>
      </p:ext>
    </p:extLst>
  </p:cSld>
  <p:clrMapOvr>
    <a:masterClrMapping/>
  </p:clrMapOvr>
  <p:transition advClick="0" advTm="5000">
    <p:cut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268139"/>
      </p:ext>
    </p:extLst>
  </p:cSld>
  <p:clrMapOvr>
    <a:masterClrMapping/>
  </p:clrMapOvr>
  <p:transition advClick="0" advTm="500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67744" y="980728"/>
            <a:ext cx="6764288" cy="1470025"/>
          </a:xfrm>
        </p:spPr>
        <p:txBody>
          <a:bodyPr/>
          <a:lstStyle>
            <a:lvl1pPr>
              <a:defRPr>
                <a:latin typeface="華康隸書體W7" pitchFamily="65" charset="-120"/>
                <a:ea typeface="華康隸書體W7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7" y="1556792"/>
            <a:ext cx="1681200" cy="1260900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42" y="2940227"/>
            <a:ext cx="1678464" cy="1116000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7" y="4202287"/>
            <a:ext cx="1681200" cy="1116422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9" y="5445224"/>
            <a:ext cx="1638820" cy="1116000"/>
          </a:xfrm>
          <a:prstGeom prst="rect">
            <a:avLst/>
          </a:prstGeom>
        </p:spPr>
      </p:pic>
      <p:sp>
        <p:nvSpPr>
          <p:cNvPr id="17" name="內容版面配置區 2"/>
          <p:cNvSpPr>
            <a:spLocks noGrp="1"/>
          </p:cNvSpPr>
          <p:nvPr>
            <p:ph idx="1"/>
          </p:nvPr>
        </p:nvSpPr>
        <p:spPr>
          <a:xfrm>
            <a:off x="2339752" y="2587337"/>
            <a:ext cx="6552728" cy="3917032"/>
          </a:xfrm>
        </p:spPr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  <a:lvl4pPr>
              <a:defRPr>
                <a:latin typeface="標楷體" pitchFamily="65" charset="-120"/>
                <a:ea typeface="標楷體" pitchFamily="65" charset="-120"/>
              </a:defRPr>
            </a:lvl4pPr>
            <a:lvl5pPr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20" y="204666"/>
            <a:ext cx="1980916" cy="1208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762287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14586"/>
      </p:ext>
    </p:extLst>
  </p:cSld>
  <p:clrMapOvr>
    <a:masterClrMapping/>
  </p:clrMapOvr>
  <p:transition advClick="0" advTm="5000">
    <p:cut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32721"/>
      </p:ext>
    </p:extLst>
  </p:cSld>
  <p:clrMapOvr>
    <a:masterClrMapping/>
  </p:clrMapOvr>
  <p:transition advClick="0" advTm="5000">
    <p:cut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87127"/>
      </p:ext>
    </p:extLst>
  </p:cSld>
  <p:clrMapOvr>
    <a:masterClrMapping/>
  </p:clrMapOvr>
  <p:transition advClick="0" advTm="5000">
    <p:cut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879727"/>
      </p:ext>
    </p:extLst>
  </p:cSld>
  <p:clrMapOvr>
    <a:masterClrMapping/>
  </p:clrMapOvr>
  <p:transition advClick="0" advTm="5000">
    <p:cut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848880"/>
      </p:ext>
    </p:extLst>
  </p:cSld>
  <p:clrMapOvr>
    <a:masterClrMapping/>
  </p:clrMapOvr>
  <p:transition advClick="0" advTm="5000">
    <p:cut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817859"/>
      </p:ext>
    </p:extLst>
  </p:cSld>
  <p:clrMapOvr>
    <a:masterClrMapping/>
  </p:clrMapOvr>
  <p:transition advClick="0" advTm="500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7307475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1306487"/>
      </p:ext>
    </p:extLst>
  </p:cSld>
  <p:clrMapOvr>
    <a:masterClrMapping/>
  </p:clrMapOvr>
  <p:transition advClick="0" advTm="500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7929114"/>
      </p:ext>
    </p:extLst>
  </p:cSld>
  <p:clrMapOvr>
    <a:masterClrMapping/>
  </p:clrMapOvr>
  <p:transition advClick="0" advTm="500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0886820"/>
      </p:ext>
    </p:extLst>
  </p:cSld>
  <p:clrMapOvr>
    <a:masterClrMapping/>
  </p:clrMapOvr>
  <p:transition advClick="0" advTm="500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4407448"/>
      </p:ext>
    </p:extLst>
  </p:cSld>
  <p:clrMapOvr>
    <a:masterClrMapping/>
  </p:clrMapOvr>
  <p:transition advClick="0" advTm="500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761141"/>
      </p:ext>
    </p:extLst>
  </p:cSld>
  <p:clrMapOvr>
    <a:masterClrMapping/>
  </p:clrMapOvr>
  <p:transition advClick="0" advTm="500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85548-9696-42B3-BC87-3E45855F7D80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650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50" r:id="rId2"/>
    <p:sldLayoutId id="2147483649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advClick="0" advTm="5000">
    <p:cut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0EE7A-A806-466A-837A-67D1B56924D3}" type="datetimeFigureOut">
              <a:rPr lang="zh-TW" altLang="en-US" smtClean="0"/>
              <a:t>2014/1/15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C7846-B8AC-4840-9CF7-1ED5946E48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2426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advClick="0" advTm="5000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85548-9696-42B3-BC87-3E45855F7D8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74CA7-E9AC-4301-9F41-8CA70919F2E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28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transition advClick="0" advTm="5000">
    <p:cut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srgbClr val="FF0000"/>
                </a:solidFill>
              </a:rPr>
              <a:t>訓導</a:t>
            </a:r>
            <a:r>
              <a:rPr lang="zh-TW" altLang="en-US" dirty="0">
                <a:solidFill>
                  <a:srgbClr val="FF0000"/>
                </a:solidFill>
              </a:rPr>
              <a:t>處</a:t>
            </a:r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899592" y="1700808"/>
            <a:ext cx="699512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800" dirty="0" smtClean="0"/>
              <a:t>            </a:t>
            </a:r>
            <a:r>
              <a:rPr lang="zh-TW" altLang="en-US" sz="2800" dirty="0" smtClean="0">
                <a:solidFill>
                  <a:srgbClr val="0000FF"/>
                </a:solidFill>
              </a:rPr>
              <a:t>訓導主任</a:t>
            </a:r>
            <a:r>
              <a:rPr lang="en-US" altLang="zh-TW" sz="2800" dirty="0" smtClean="0">
                <a:solidFill>
                  <a:srgbClr val="0000FF"/>
                </a:solidFill>
              </a:rPr>
              <a:t>:</a:t>
            </a:r>
            <a:r>
              <a:rPr lang="zh-TW" altLang="en-US" sz="2800" dirty="0" smtClean="0">
                <a:solidFill>
                  <a:srgbClr val="0000FF"/>
                </a:solidFill>
              </a:rPr>
              <a:t> 謝慶順</a:t>
            </a:r>
            <a:endParaRPr lang="en-US" altLang="zh-TW" sz="28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800" dirty="0" smtClean="0">
                <a:solidFill>
                  <a:srgbClr val="0000FF"/>
                </a:solidFill>
              </a:rPr>
              <a:t>   訓育組長</a:t>
            </a:r>
            <a:r>
              <a:rPr lang="en-US" altLang="zh-TW" sz="2800" dirty="0" smtClean="0">
                <a:solidFill>
                  <a:srgbClr val="0000FF"/>
                </a:solidFill>
              </a:rPr>
              <a:t>:</a:t>
            </a:r>
            <a:r>
              <a:rPr lang="zh-TW" altLang="en-US" sz="2800" dirty="0" smtClean="0">
                <a:solidFill>
                  <a:srgbClr val="0000FF"/>
                </a:solidFill>
              </a:rPr>
              <a:t>陳建亨   生</a:t>
            </a:r>
            <a:r>
              <a:rPr lang="zh-TW" altLang="en-US" sz="2800" dirty="0">
                <a:solidFill>
                  <a:srgbClr val="0000FF"/>
                </a:solidFill>
              </a:rPr>
              <a:t>教</a:t>
            </a:r>
            <a:r>
              <a:rPr lang="zh-TW" altLang="en-US" sz="2800" dirty="0" smtClean="0">
                <a:solidFill>
                  <a:srgbClr val="0000FF"/>
                </a:solidFill>
              </a:rPr>
              <a:t>組長</a:t>
            </a:r>
            <a:r>
              <a:rPr lang="en-US" altLang="zh-TW" sz="2800" dirty="0" smtClean="0">
                <a:solidFill>
                  <a:srgbClr val="0000FF"/>
                </a:solidFill>
              </a:rPr>
              <a:t>:</a:t>
            </a:r>
            <a:r>
              <a:rPr lang="zh-TW" altLang="en-US" sz="2800" dirty="0" smtClean="0">
                <a:solidFill>
                  <a:srgbClr val="0000FF"/>
                </a:solidFill>
              </a:rPr>
              <a:t>鄭莉頻</a:t>
            </a:r>
            <a:endParaRPr lang="en-US" altLang="zh-TW" sz="28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800" dirty="0" smtClean="0">
                <a:solidFill>
                  <a:srgbClr val="0000FF"/>
                </a:solidFill>
              </a:rPr>
              <a:t>   衛生組長</a:t>
            </a:r>
            <a:r>
              <a:rPr lang="en-US" altLang="zh-TW" sz="2800" dirty="0" smtClean="0">
                <a:solidFill>
                  <a:srgbClr val="0000FF"/>
                </a:solidFill>
              </a:rPr>
              <a:t>:</a:t>
            </a:r>
            <a:r>
              <a:rPr lang="zh-TW" altLang="en-US" sz="2800" dirty="0" smtClean="0">
                <a:solidFill>
                  <a:srgbClr val="0000FF"/>
                </a:solidFill>
              </a:rPr>
              <a:t>吳惠雯   體育組長</a:t>
            </a:r>
            <a:r>
              <a:rPr lang="en-US" altLang="zh-TW" sz="2800" dirty="0" smtClean="0">
                <a:solidFill>
                  <a:srgbClr val="0000FF"/>
                </a:solidFill>
              </a:rPr>
              <a:t>:</a:t>
            </a:r>
            <a:r>
              <a:rPr lang="zh-TW" altLang="en-US" sz="2800" dirty="0" smtClean="0">
                <a:solidFill>
                  <a:srgbClr val="0000FF"/>
                </a:solidFill>
              </a:rPr>
              <a:t>吳承恩</a:t>
            </a:r>
            <a:endParaRPr lang="en-US" altLang="zh-TW" sz="28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800" dirty="0" smtClean="0">
                <a:solidFill>
                  <a:srgbClr val="0000FF"/>
                </a:solidFill>
              </a:rPr>
              <a:t>   護 理 師</a:t>
            </a:r>
            <a:r>
              <a:rPr lang="en-US" altLang="zh-TW" sz="2800" dirty="0" smtClean="0">
                <a:solidFill>
                  <a:srgbClr val="0000FF"/>
                </a:solidFill>
              </a:rPr>
              <a:t>:</a:t>
            </a:r>
            <a:r>
              <a:rPr lang="zh-TW" altLang="en-US" sz="2800" dirty="0" smtClean="0">
                <a:solidFill>
                  <a:srgbClr val="0000FF"/>
                </a:solidFill>
              </a:rPr>
              <a:t>卓美秀   護 理 師</a:t>
            </a:r>
            <a:r>
              <a:rPr lang="en-US" altLang="zh-TW" sz="2800" dirty="0" smtClean="0">
                <a:solidFill>
                  <a:srgbClr val="0000FF"/>
                </a:solidFill>
              </a:rPr>
              <a:t>:</a:t>
            </a:r>
            <a:r>
              <a:rPr lang="zh-TW" altLang="en-US" sz="2800" dirty="0" smtClean="0">
                <a:solidFill>
                  <a:srgbClr val="0000FF"/>
                </a:solidFill>
              </a:rPr>
              <a:t>許欣穎</a:t>
            </a:r>
            <a:endParaRPr lang="en-US" altLang="zh-TW" sz="28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800" dirty="0" smtClean="0">
                <a:solidFill>
                  <a:srgbClr val="0000FF"/>
                </a:solidFill>
              </a:rPr>
              <a:t>   專任教練</a:t>
            </a:r>
            <a:r>
              <a:rPr lang="en-US" altLang="zh-TW" sz="2800" dirty="0" smtClean="0">
                <a:solidFill>
                  <a:srgbClr val="0000FF"/>
                </a:solidFill>
              </a:rPr>
              <a:t>:</a:t>
            </a:r>
            <a:r>
              <a:rPr lang="zh-TW" altLang="en-US" sz="2800" dirty="0" smtClean="0">
                <a:solidFill>
                  <a:srgbClr val="0000FF"/>
                </a:solidFill>
              </a:rPr>
              <a:t>王亭文</a:t>
            </a:r>
            <a:endParaRPr lang="zh-TW" alt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697447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照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69" y="1337363"/>
            <a:ext cx="8375195" cy="43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395536" y="310409"/>
            <a:ext cx="8229600" cy="1050664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prstClr val="black"/>
                </a:solidFill>
              </a:rPr>
              <a:t>活動照片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6" name="橢圓 5"/>
          <p:cNvSpPr/>
          <p:nvPr/>
        </p:nvSpPr>
        <p:spPr>
          <a:xfrm>
            <a:off x="404686" y="1361073"/>
            <a:ext cx="1368152" cy="75145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36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體育組</a:t>
            </a:r>
          </a:p>
        </p:txBody>
      </p:sp>
    </p:spTree>
    <p:extLst>
      <p:ext uri="{BB962C8B-B14F-4D97-AF65-F5344CB8AC3E}">
        <p14:creationId xmlns:p14="http://schemas.microsoft.com/office/powerpoint/2010/main" val="2206005921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prstClr val="black"/>
                </a:solidFill>
              </a:rPr>
              <a:t>活動照片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7" name="橢圓 6"/>
          <p:cNvSpPr/>
          <p:nvPr/>
        </p:nvSpPr>
        <p:spPr>
          <a:xfrm>
            <a:off x="3246264" y="1528597"/>
            <a:ext cx="3096344" cy="717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36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衛生組</a:t>
            </a:r>
          </a:p>
        </p:txBody>
      </p:sp>
      <p:pic>
        <p:nvPicPr>
          <p:cNvPr id="4" name="圖片 3" descr="C:\Users\user\Desktop\主任照片\DSC0604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436" y="2492896"/>
            <a:ext cx="3425758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圖片 4" descr="C:\Users\user\Desktop\主任照片\DSC0609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3960440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6005921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prstClr val="black"/>
                </a:solidFill>
              </a:rPr>
              <a:t>活動照片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7" name="橢圓 6"/>
          <p:cNvSpPr/>
          <p:nvPr/>
        </p:nvSpPr>
        <p:spPr>
          <a:xfrm>
            <a:off x="3246264" y="1528597"/>
            <a:ext cx="3096344" cy="717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36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健康中心</a:t>
            </a:r>
          </a:p>
        </p:txBody>
      </p:sp>
      <p:pic>
        <p:nvPicPr>
          <p:cNvPr id="1026" name="Picture 2" descr="C:\Users\user\Desktop\主任照片\DSCF21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21571"/>
            <a:ext cx="3384376" cy="284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圖片 4" descr="C:\Users\user\Desktop\主任照片\DSC0607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1571"/>
            <a:ext cx="3600400" cy="28365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6005921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prstClr val="black"/>
                </a:solidFill>
              </a:rPr>
              <a:t>      </a:t>
            </a:r>
            <a:r>
              <a:rPr lang="zh-TW" altLang="en-US" dirty="0" smtClean="0">
                <a:solidFill>
                  <a:srgbClr val="FF0000"/>
                </a:solidFill>
              </a:rPr>
              <a:t>訓導處 第</a:t>
            </a:r>
            <a:r>
              <a:rPr lang="en-US" altLang="zh-TW" dirty="0" smtClean="0">
                <a:solidFill>
                  <a:srgbClr val="FF0000"/>
                </a:solidFill>
              </a:rPr>
              <a:t>2</a:t>
            </a:r>
            <a:r>
              <a:rPr lang="zh-TW" altLang="en-US" dirty="0" smtClean="0">
                <a:solidFill>
                  <a:srgbClr val="FF0000"/>
                </a:solidFill>
              </a:rPr>
              <a:t>學期 重點工作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395536" y="1460812"/>
            <a:ext cx="3816424" cy="4272444"/>
          </a:xfrm>
        </p:spPr>
        <p:txBody>
          <a:bodyPr>
            <a:noAutofit/>
          </a:bodyPr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TW" sz="2400" dirty="0" smtClean="0">
                <a:solidFill>
                  <a:srgbClr val="0000FF"/>
                </a:solidFill>
              </a:rPr>
              <a:t>1.2/26-27</a:t>
            </a:r>
            <a:r>
              <a:rPr lang="zh-TW" altLang="en-US" sz="2400" dirty="0">
                <a:solidFill>
                  <a:srgbClr val="0000FF"/>
                </a:solidFill>
              </a:rPr>
              <a:t>南投</a:t>
            </a:r>
            <a:r>
              <a:rPr lang="zh-TW" altLang="en-US" sz="2400" dirty="0" smtClean="0">
                <a:solidFill>
                  <a:srgbClr val="0000FF"/>
                </a:solidFill>
              </a:rPr>
              <a:t>校際交流</a:t>
            </a:r>
            <a:endParaRPr lang="en-US" altLang="zh-TW" sz="2400" kern="0" dirty="0" smtClean="0">
              <a:solidFill>
                <a:srgbClr val="0000FF"/>
              </a:solidFill>
              <a:ea typeface="標楷體"/>
              <a:cs typeface="新細明體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TW" sz="2400" kern="0" dirty="0" smtClean="0">
                <a:solidFill>
                  <a:srgbClr val="0000FF"/>
                </a:solidFill>
                <a:ea typeface="標楷體"/>
                <a:cs typeface="新細明體"/>
              </a:rPr>
              <a:t>2.3/4-3/7</a:t>
            </a:r>
            <a:r>
              <a:rPr lang="zh-TW" altLang="en-US" sz="2400" kern="0" dirty="0" smtClean="0">
                <a:solidFill>
                  <a:srgbClr val="0000FF"/>
                </a:solidFill>
                <a:ea typeface="標楷體"/>
                <a:cs typeface="新細明體"/>
              </a:rPr>
              <a:t>北市小學運動會</a:t>
            </a:r>
            <a:endParaRPr lang="en-US" altLang="zh-TW" sz="2400" kern="0" dirty="0" smtClean="0">
              <a:solidFill>
                <a:srgbClr val="0000FF"/>
              </a:solidFill>
              <a:ea typeface="標楷體"/>
              <a:cs typeface="新細明體"/>
            </a:endParaRP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TW" sz="2400" kern="0" dirty="0" smtClean="0">
                <a:solidFill>
                  <a:srgbClr val="0000FF"/>
                </a:solidFill>
                <a:ea typeface="標楷體"/>
                <a:cs typeface="新細明體"/>
              </a:rPr>
              <a:t>3.3/1</a:t>
            </a:r>
            <a:r>
              <a:rPr lang="zh-TW" altLang="en-US" sz="2400" kern="0" dirty="0" smtClean="0">
                <a:solidFill>
                  <a:srgbClr val="0000FF"/>
                </a:solidFill>
                <a:ea typeface="標楷體"/>
                <a:cs typeface="新細明體"/>
              </a:rPr>
              <a:t>全國橄欖球錦標賽</a:t>
            </a:r>
            <a:endParaRPr lang="en-US" altLang="zh-TW" sz="2400" kern="0" dirty="0" smtClean="0">
              <a:solidFill>
                <a:srgbClr val="0000FF"/>
              </a:solidFill>
              <a:ea typeface="標楷體"/>
              <a:cs typeface="新細明體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TW" sz="2400" kern="0" dirty="0" smtClean="0">
                <a:solidFill>
                  <a:srgbClr val="0000FF"/>
                </a:solidFill>
                <a:ea typeface="標楷體"/>
                <a:cs typeface="新細明體"/>
              </a:rPr>
              <a:t>4.3/5-3/8</a:t>
            </a:r>
            <a:r>
              <a:rPr lang="zh-TW" altLang="en-US" sz="2400" kern="0" dirty="0" smtClean="0">
                <a:solidFill>
                  <a:srgbClr val="0000FF"/>
                </a:solidFill>
                <a:ea typeface="標楷體"/>
                <a:cs typeface="新細明體"/>
              </a:rPr>
              <a:t>普及化運動樂樂棒球錦標賽</a:t>
            </a:r>
            <a:r>
              <a:rPr lang="en-US" altLang="zh-TW" sz="2400" kern="0" dirty="0" smtClean="0">
                <a:solidFill>
                  <a:srgbClr val="0000FF"/>
                </a:solidFill>
                <a:ea typeface="標楷體"/>
                <a:cs typeface="新細明體"/>
              </a:rPr>
              <a:t>(608)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TW" sz="2400" dirty="0" smtClean="0">
                <a:solidFill>
                  <a:srgbClr val="0000FF"/>
                </a:solidFill>
              </a:rPr>
              <a:t>5.3/12</a:t>
            </a:r>
            <a:r>
              <a:rPr lang="zh-TW" altLang="en-US" sz="2400" dirty="0" smtClean="0">
                <a:solidFill>
                  <a:srgbClr val="0000FF"/>
                </a:solidFill>
              </a:rPr>
              <a:t>慶祝建校八十周年植樹節活動</a:t>
            </a:r>
            <a:endParaRPr lang="en-US" altLang="zh-TW" sz="2400" kern="0" dirty="0" smtClean="0">
              <a:solidFill>
                <a:srgbClr val="0000FF"/>
              </a:solidFill>
              <a:ea typeface="標楷體"/>
              <a:cs typeface="新細明體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TW" sz="2400" kern="0" dirty="0">
                <a:solidFill>
                  <a:srgbClr val="0000FF"/>
                </a:solidFill>
                <a:ea typeface="標楷體"/>
                <a:cs typeface="新細明體"/>
              </a:rPr>
              <a:t>6.3/11-3/16</a:t>
            </a:r>
            <a:r>
              <a:rPr lang="zh-TW" altLang="en-US" sz="2400" kern="0" dirty="0">
                <a:solidFill>
                  <a:srgbClr val="0000FF"/>
                </a:solidFill>
                <a:ea typeface="標楷體"/>
                <a:cs typeface="新細明體"/>
              </a:rPr>
              <a:t>台北市教育班羽球</a:t>
            </a:r>
            <a:r>
              <a:rPr lang="zh-TW" altLang="en-US" sz="2400" kern="0" dirty="0" smtClean="0">
                <a:solidFill>
                  <a:srgbClr val="0000FF"/>
                </a:solidFill>
                <a:ea typeface="標楷體"/>
                <a:cs typeface="新細明體"/>
              </a:rPr>
              <a:t>錦標賽</a:t>
            </a:r>
            <a:endParaRPr lang="en-US" altLang="zh-TW" sz="2400" kern="0" dirty="0" smtClean="0">
              <a:solidFill>
                <a:srgbClr val="0000FF"/>
              </a:solidFill>
              <a:ea typeface="標楷體"/>
              <a:cs typeface="新細明體"/>
            </a:endParaRPr>
          </a:p>
          <a:p>
            <a:pPr marL="0" lvl="0" indent="0">
              <a:buNone/>
            </a:pPr>
            <a:endParaRPr lang="en-US" altLang="zh-TW" sz="18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en-US" altLang="zh-TW" sz="1800" kern="0" dirty="0">
              <a:solidFill>
                <a:srgbClr val="FF0000"/>
              </a:solidFill>
              <a:ea typeface="標楷體"/>
              <a:cs typeface="新細明體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53722" y="1484784"/>
            <a:ext cx="439474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2400" kern="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新細明體"/>
              </a:rPr>
              <a:t>7.3/1—3/22</a:t>
            </a:r>
            <a:r>
              <a:rPr lang="zh-TW" altLang="en-US" sz="2400" kern="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新細明體"/>
              </a:rPr>
              <a:t>台北市教育盃桌球</a:t>
            </a:r>
            <a:r>
              <a:rPr lang="zh-TW" altLang="en-US" sz="2400" kern="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新細明體"/>
              </a:rPr>
              <a:t>賽</a:t>
            </a:r>
            <a:endParaRPr lang="en-US" altLang="zh-TW" sz="2400" kern="0" dirty="0">
              <a:solidFill>
                <a:srgbClr val="0000FF"/>
              </a:solidFill>
              <a:latin typeface="標楷體" pitchFamily="65" charset="-120"/>
              <a:ea typeface="標楷體" pitchFamily="65" charset="-120"/>
              <a:cs typeface="新細明體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8.4/3.4/3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慶祝兒童節園遊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會</a:t>
            </a:r>
            <a:endParaRPr lang="en-US" altLang="zh-TW" sz="2400" kern="0" dirty="0">
              <a:solidFill>
                <a:srgbClr val="0000FF"/>
              </a:solidFill>
              <a:latin typeface="標楷體" pitchFamily="65" charset="-120"/>
              <a:ea typeface="標楷體" pitchFamily="65" charset="-120"/>
              <a:cs typeface="新細明體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9.4/23-4/25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六年級畢業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旅行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10.5/8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慶祝母親節暨兒童才藝展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演</a:t>
            </a:r>
            <a:endParaRPr lang="en-US" altLang="zh-TW" sz="2400" kern="0" dirty="0">
              <a:solidFill>
                <a:srgbClr val="0000FF"/>
              </a:solidFill>
              <a:latin typeface="標楷體" pitchFamily="65" charset="-120"/>
              <a:ea typeface="標楷體" pitchFamily="65" charset="-120"/>
              <a:cs typeface="新細明體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11.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六年級畢業典禮籌備</a:t>
            </a:r>
            <a:r>
              <a:rPr lang="zh-TW" altLang="zh-TW" sz="2400" kern="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新細明體"/>
              </a:rPr>
              <a:t>。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2400" kern="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12.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期末班際體育競賽</a:t>
            </a:r>
            <a:r>
              <a:rPr lang="zh-TW" altLang="zh-TW" sz="2400" kern="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新細明體"/>
              </a:rPr>
              <a:t>。</a:t>
            </a:r>
            <a:endParaRPr lang="en-US" altLang="zh-TW" sz="2400" kern="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4189649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srgbClr val="0000FF"/>
                </a:solidFill>
              </a:rPr>
              <a:t>生教組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6" name="內容版面配置區 3"/>
          <p:cNvSpPr>
            <a:spLocks noGrp="1"/>
          </p:cNvSpPr>
          <p:nvPr>
            <p:ph idx="1"/>
          </p:nvPr>
        </p:nvSpPr>
        <p:spPr>
          <a:xfrm>
            <a:off x="827584" y="1556792"/>
            <a:ext cx="3385019" cy="364895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altLang="zh-TW" sz="2800" dirty="0" smtClean="0">
                <a:solidFill>
                  <a:srgbClr val="0000FF"/>
                </a:solidFill>
              </a:rPr>
              <a:t>102</a:t>
            </a:r>
            <a:r>
              <a:rPr lang="zh-TW" altLang="en-US" sz="2800" dirty="0" smtClean="0">
                <a:solidFill>
                  <a:srgbClr val="0000FF"/>
                </a:solidFill>
              </a:rPr>
              <a:t>上學期</a:t>
            </a:r>
            <a:endParaRPr lang="en-US" altLang="zh-TW" sz="2800" dirty="0" smtClean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 smtClean="0">
                <a:solidFill>
                  <a:srgbClr val="0000FF"/>
                </a:solidFill>
              </a:rPr>
              <a:t>1</a:t>
            </a:r>
            <a:r>
              <a:rPr lang="en-US" altLang="zh-TW" sz="2400" dirty="0">
                <a:solidFill>
                  <a:srgbClr val="0000FF"/>
                </a:solidFill>
              </a:rPr>
              <a:t>.</a:t>
            </a:r>
            <a:r>
              <a:rPr lang="zh-TW" altLang="en-US" sz="2400" dirty="0">
                <a:solidFill>
                  <a:srgbClr val="0000FF"/>
                </a:solidFill>
              </a:rPr>
              <a:t>防災教育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2.</a:t>
            </a:r>
            <a:r>
              <a:rPr lang="zh-TW" altLang="en-US" sz="2400" dirty="0">
                <a:solidFill>
                  <a:srgbClr val="0000FF"/>
                </a:solidFill>
              </a:rPr>
              <a:t>交通安全宣導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 smtClean="0">
                <a:solidFill>
                  <a:srgbClr val="0000FF"/>
                </a:solidFill>
              </a:rPr>
              <a:t>3.</a:t>
            </a:r>
            <a:r>
              <a:rPr lang="zh-TW" altLang="en-US" sz="2400" dirty="0" smtClean="0">
                <a:solidFill>
                  <a:srgbClr val="0000FF"/>
                </a:solidFill>
              </a:rPr>
              <a:t>反毒</a:t>
            </a:r>
            <a:r>
              <a:rPr lang="zh-TW" altLang="zh-TW" sz="2200" kern="0" dirty="0">
                <a:solidFill>
                  <a:srgbClr val="0000FF"/>
                </a:solidFill>
                <a:ea typeface="標楷體"/>
                <a:cs typeface="新細明體"/>
              </a:rPr>
              <a:t>、</a:t>
            </a:r>
            <a:r>
              <a:rPr lang="zh-TW" altLang="en-US" sz="2400" dirty="0" smtClean="0">
                <a:solidFill>
                  <a:srgbClr val="0000FF"/>
                </a:solidFill>
              </a:rPr>
              <a:t>反</a:t>
            </a:r>
            <a:r>
              <a:rPr lang="zh-TW" altLang="en-US" sz="2400" dirty="0">
                <a:solidFill>
                  <a:srgbClr val="0000FF"/>
                </a:solidFill>
              </a:rPr>
              <a:t>霸凌宣導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4.</a:t>
            </a:r>
            <a:r>
              <a:rPr lang="zh-TW" altLang="en-US" sz="2400" dirty="0">
                <a:solidFill>
                  <a:srgbClr val="0000FF"/>
                </a:solidFill>
              </a:rPr>
              <a:t>品德</a:t>
            </a:r>
            <a:r>
              <a:rPr lang="zh-TW" altLang="en-US" sz="2400" dirty="0" smtClean="0">
                <a:solidFill>
                  <a:srgbClr val="0000FF"/>
                </a:solidFill>
              </a:rPr>
              <a:t>教育</a:t>
            </a:r>
            <a:r>
              <a:rPr lang="en-US" altLang="zh-TW" sz="2400" dirty="0" smtClean="0">
                <a:solidFill>
                  <a:srgbClr val="0000FF"/>
                </a:solidFill>
              </a:rPr>
              <a:t>(</a:t>
            </a:r>
            <a:r>
              <a:rPr lang="zh-TW" altLang="en-US" sz="2400" dirty="0" smtClean="0">
                <a:solidFill>
                  <a:srgbClr val="0000FF"/>
                </a:solidFill>
              </a:rPr>
              <a:t>日行一善</a:t>
            </a:r>
            <a:r>
              <a:rPr lang="en-US" altLang="zh-TW" sz="2400" dirty="0" smtClean="0">
                <a:solidFill>
                  <a:srgbClr val="0000FF"/>
                </a:solidFill>
              </a:rPr>
              <a:t>)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5.</a:t>
            </a:r>
            <a:r>
              <a:rPr lang="zh-TW" altLang="en-US" sz="2400" dirty="0">
                <a:solidFill>
                  <a:srgbClr val="0000FF"/>
                </a:solidFill>
              </a:rPr>
              <a:t>性侵害防治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6.</a:t>
            </a:r>
            <a:r>
              <a:rPr lang="zh-TW" altLang="en-US" sz="2400" dirty="0">
                <a:solidFill>
                  <a:srgbClr val="0000FF"/>
                </a:solidFill>
              </a:rPr>
              <a:t>校園門禁</a:t>
            </a:r>
            <a:r>
              <a:rPr lang="zh-TW" altLang="en-US" sz="2400" dirty="0" smtClean="0">
                <a:solidFill>
                  <a:srgbClr val="0000FF"/>
                </a:solidFill>
              </a:rPr>
              <a:t>管制</a:t>
            </a:r>
            <a:endParaRPr lang="en-US" altLang="zh-TW" sz="2400" dirty="0" smtClean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7</a:t>
            </a:r>
            <a:r>
              <a:rPr lang="en-US" altLang="zh-TW" sz="2400" dirty="0" smtClean="0">
                <a:solidFill>
                  <a:srgbClr val="0000FF"/>
                </a:solidFill>
              </a:rPr>
              <a:t>.8/8</a:t>
            </a:r>
            <a:r>
              <a:rPr lang="zh-TW" altLang="en-US" sz="2400" dirty="0" smtClean="0">
                <a:solidFill>
                  <a:srgbClr val="0000FF"/>
                </a:solidFill>
              </a:rPr>
              <a:t>國小生教組長研習</a:t>
            </a:r>
            <a:endParaRPr lang="en-US" altLang="zh-TW" sz="2400" dirty="0" smtClean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8</a:t>
            </a:r>
            <a:r>
              <a:rPr lang="en-US" altLang="zh-TW" sz="2400" dirty="0" smtClean="0">
                <a:solidFill>
                  <a:srgbClr val="0000FF"/>
                </a:solidFill>
              </a:rPr>
              <a:t>.09/13</a:t>
            </a:r>
            <a:r>
              <a:rPr lang="zh-TW" altLang="en-US" sz="2400" dirty="0" smtClean="0">
                <a:solidFill>
                  <a:srgbClr val="0000FF"/>
                </a:solidFill>
              </a:rPr>
              <a:t>防災演練</a:t>
            </a:r>
            <a:endParaRPr lang="en-US" altLang="zh-TW" sz="2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altLang="zh-TW" sz="2400" dirty="0" smtClean="0">
                <a:solidFill>
                  <a:srgbClr val="0000FF"/>
                </a:solidFill>
              </a:rPr>
              <a:t>9.12/04</a:t>
            </a:r>
            <a:r>
              <a:rPr lang="zh-TW" altLang="en-US" sz="2400" dirty="0">
                <a:solidFill>
                  <a:srgbClr val="0000FF"/>
                </a:solidFill>
              </a:rPr>
              <a:t>正向管教教師</a:t>
            </a:r>
            <a:r>
              <a:rPr lang="zh-TW" altLang="en-US" sz="2400" dirty="0" smtClean="0">
                <a:solidFill>
                  <a:srgbClr val="0000FF"/>
                </a:solidFill>
              </a:rPr>
              <a:t>研習</a:t>
            </a:r>
            <a:endParaRPr lang="zh-TW" altLang="en-US" sz="2400" dirty="0">
              <a:solidFill>
                <a:srgbClr val="0000FF"/>
              </a:solidFill>
            </a:endParaRPr>
          </a:p>
          <a:p>
            <a:endParaRPr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4472519" y="1484784"/>
            <a:ext cx="4059921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102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下</a:t>
            </a:r>
            <a:r>
              <a:rPr lang="zh-TW" altLang="en-US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學期</a:t>
            </a:r>
            <a:endParaRPr lang="en-US" altLang="zh-TW" sz="28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altLang="zh-TW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1.3/11-3/14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防災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演練</a:t>
            </a:r>
            <a:endParaRPr lang="en-US" altLang="zh-TW" sz="24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altLang="zh-TW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2.3/12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藥物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濫用及菸害防制</a:t>
            </a:r>
            <a:endParaRPr lang="en-US" altLang="zh-TW" sz="24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altLang="zh-TW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3.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春暉專案</a:t>
            </a:r>
            <a:endParaRPr lang="en-US" altLang="zh-TW" sz="24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altLang="zh-TW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4.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反毒反霸凌</a:t>
            </a:r>
            <a:endParaRPr lang="en-US" altLang="zh-TW" sz="24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altLang="zh-TW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5.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學生生活行為規範</a:t>
            </a:r>
            <a:endParaRPr lang="en-US" altLang="zh-TW" sz="24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65570092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>‘</a:t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srgbClr val="0000FF"/>
                </a:solidFill>
              </a:rPr>
              <a:t>訓育組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467544" y="1412777"/>
            <a:ext cx="3600400" cy="3888432"/>
          </a:xfrm>
        </p:spPr>
        <p:txBody>
          <a:bodyPr>
            <a:normAutofit/>
          </a:bodyPr>
          <a:lstStyle/>
          <a:p>
            <a:pPr lvl="0"/>
            <a:r>
              <a:rPr lang="en-US" altLang="zh-TW" sz="2800" dirty="0" smtClean="0">
                <a:solidFill>
                  <a:srgbClr val="0000FF"/>
                </a:solidFill>
                <a:latin typeface="Calibri"/>
                <a:ea typeface="新細明體"/>
              </a:rPr>
              <a:t>102</a:t>
            </a:r>
            <a:r>
              <a:rPr lang="zh-TW" altLang="en-US" sz="2800" dirty="0" smtClean="0">
                <a:solidFill>
                  <a:srgbClr val="0000FF"/>
                </a:solidFill>
              </a:rPr>
              <a:t>上學期</a:t>
            </a:r>
            <a:endParaRPr lang="en-US" altLang="zh-TW" sz="2800" dirty="0" smtClean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 smtClean="0">
                <a:solidFill>
                  <a:srgbClr val="0000FF"/>
                </a:solidFill>
              </a:rPr>
              <a:t>1</a:t>
            </a:r>
            <a:r>
              <a:rPr lang="en-US" altLang="zh-TW" sz="2400" dirty="0">
                <a:solidFill>
                  <a:srgbClr val="0000FF"/>
                </a:solidFill>
              </a:rPr>
              <a:t>.</a:t>
            </a:r>
            <a:r>
              <a:rPr lang="zh-TW" altLang="en-US" sz="2400" dirty="0">
                <a:solidFill>
                  <a:srgbClr val="0000FF"/>
                </a:solidFill>
              </a:rPr>
              <a:t>管弦樂團團練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2.</a:t>
            </a:r>
            <a:r>
              <a:rPr lang="zh-TW" altLang="en-US" sz="2400" dirty="0">
                <a:solidFill>
                  <a:srgbClr val="0000FF"/>
                </a:solidFill>
              </a:rPr>
              <a:t>社團多元化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3.</a:t>
            </a:r>
            <a:r>
              <a:rPr lang="zh-TW" altLang="en-US" sz="2400" dirty="0">
                <a:solidFill>
                  <a:srgbClr val="0000FF"/>
                </a:solidFill>
              </a:rPr>
              <a:t>音樂比賽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4.</a:t>
            </a:r>
            <a:r>
              <a:rPr lang="zh-TW" altLang="en-US" sz="2400" dirty="0">
                <a:solidFill>
                  <a:srgbClr val="0000FF"/>
                </a:solidFill>
              </a:rPr>
              <a:t>校外教學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5.</a:t>
            </a:r>
            <a:r>
              <a:rPr lang="zh-TW" altLang="en-US" sz="2400" dirty="0">
                <a:solidFill>
                  <a:srgbClr val="0000FF"/>
                </a:solidFill>
              </a:rPr>
              <a:t>育藝深遠活動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0000FF"/>
                </a:solidFill>
              </a:rPr>
              <a:t>6</a:t>
            </a:r>
            <a:r>
              <a:rPr lang="en-US" altLang="zh-TW" sz="2400" dirty="0" smtClean="0">
                <a:solidFill>
                  <a:srgbClr val="0000FF"/>
                </a:solidFill>
              </a:rPr>
              <a:t>.</a:t>
            </a:r>
            <a:r>
              <a:rPr lang="zh-TW" altLang="en-US" sz="2400" dirty="0" smtClean="0">
                <a:solidFill>
                  <a:srgbClr val="0000FF"/>
                </a:solidFill>
              </a:rPr>
              <a:t>模範</a:t>
            </a:r>
            <a:r>
              <a:rPr lang="zh-TW" altLang="en-US" sz="2400" dirty="0">
                <a:solidFill>
                  <a:srgbClr val="0000FF"/>
                </a:solidFill>
              </a:rPr>
              <a:t>生</a:t>
            </a:r>
            <a:r>
              <a:rPr lang="zh-TW" altLang="en-US" sz="2400" dirty="0" smtClean="0">
                <a:solidFill>
                  <a:srgbClr val="0000FF"/>
                </a:solidFill>
              </a:rPr>
              <a:t>表揚</a:t>
            </a:r>
            <a:endParaRPr lang="en-US" altLang="zh-TW" sz="2400" dirty="0" smtClean="0">
              <a:solidFill>
                <a:srgbClr val="0000FF"/>
              </a:solidFill>
            </a:endParaRPr>
          </a:p>
          <a:p>
            <a:pPr marL="0" lvl="0" indent="0">
              <a:buNone/>
            </a:pPr>
            <a:r>
              <a:rPr lang="en-US" altLang="zh-TW" sz="2400" dirty="0" smtClean="0">
                <a:solidFill>
                  <a:srgbClr val="0000FF"/>
                </a:solidFill>
              </a:rPr>
              <a:t>7.</a:t>
            </a:r>
            <a:r>
              <a:rPr lang="zh-TW" altLang="en-US" sz="2400" dirty="0" smtClean="0">
                <a:solidFill>
                  <a:srgbClr val="0000FF"/>
                </a:solidFill>
              </a:rPr>
              <a:t>校際交流</a:t>
            </a:r>
            <a:r>
              <a:rPr lang="en-US" altLang="zh-TW" sz="2400" dirty="0" smtClean="0">
                <a:solidFill>
                  <a:srgbClr val="0000FF"/>
                </a:solidFill>
              </a:rPr>
              <a:t>(</a:t>
            </a:r>
            <a:r>
              <a:rPr lang="zh-TW" altLang="en-US" sz="2400" dirty="0">
                <a:solidFill>
                  <a:srgbClr val="0000FF"/>
                </a:solidFill>
              </a:rPr>
              <a:t>草案</a:t>
            </a:r>
            <a:r>
              <a:rPr lang="en-US" altLang="zh-TW" sz="2400" dirty="0" smtClean="0">
                <a:solidFill>
                  <a:srgbClr val="0000FF"/>
                </a:solidFill>
              </a:rPr>
              <a:t>-</a:t>
            </a:r>
            <a:r>
              <a:rPr lang="zh-TW" altLang="en-US" sz="2400" dirty="0">
                <a:solidFill>
                  <a:srgbClr val="0000FF"/>
                </a:solidFill>
              </a:rPr>
              <a:t>南投</a:t>
            </a:r>
            <a:r>
              <a:rPr lang="en-US" altLang="zh-TW" sz="2400" dirty="0" smtClean="0">
                <a:solidFill>
                  <a:srgbClr val="0000FF"/>
                </a:solidFill>
              </a:rPr>
              <a:t>)</a:t>
            </a:r>
            <a:endParaRPr lang="en-US" altLang="zh-TW" sz="2400" dirty="0">
              <a:solidFill>
                <a:srgbClr val="0000FF"/>
              </a:solidFill>
            </a:endParaRPr>
          </a:p>
          <a:p>
            <a:endParaRPr lang="zh-TW" altLang="en-US" dirty="0"/>
          </a:p>
        </p:txBody>
      </p:sp>
      <p:sp>
        <p:nvSpPr>
          <p:cNvPr id="5" name="內容版面配置區 3"/>
          <p:cNvSpPr txBox="1">
            <a:spLocks/>
          </p:cNvSpPr>
          <p:nvPr/>
        </p:nvSpPr>
        <p:spPr>
          <a:xfrm>
            <a:off x="4076824" y="1340768"/>
            <a:ext cx="432048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TW" sz="2800" dirty="0" smtClean="0">
                <a:solidFill>
                  <a:srgbClr val="FF0000"/>
                </a:solidFill>
              </a:rPr>
              <a:t>102</a:t>
            </a:r>
            <a:r>
              <a:rPr lang="zh-TW" altLang="en-US" sz="2800" dirty="0" smtClean="0">
                <a:solidFill>
                  <a:srgbClr val="FF0000"/>
                </a:solidFill>
              </a:rPr>
              <a:t>下學期</a:t>
            </a:r>
            <a:endParaRPr lang="en-US" altLang="zh-TW" sz="2800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US" altLang="zh-TW" sz="2400" dirty="0" smtClean="0">
                <a:solidFill>
                  <a:srgbClr val="FF0000"/>
                </a:solidFill>
              </a:rPr>
              <a:t>1.</a:t>
            </a:r>
            <a:r>
              <a:rPr lang="zh-TW" altLang="en-US" sz="2400" dirty="0">
                <a:solidFill>
                  <a:srgbClr val="FF0000"/>
                </a:solidFill>
              </a:rPr>
              <a:t>校際</a:t>
            </a:r>
            <a:r>
              <a:rPr lang="zh-TW" altLang="en-US" sz="2400" dirty="0" smtClean="0">
                <a:solidFill>
                  <a:srgbClr val="FF0000"/>
                </a:solidFill>
              </a:rPr>
              <a:t>交流</a:t>
            </a:r>
            <a:r>
              <a:rPr lang="en-US" altLang="zh-TW" sz="2400" dirty="0" smtClean="0">
                <a:solidFill>
                  <a:srgbClr val="FF0000"/>
                </a:solidFill>
              </a:rPr>
              <a:t>2/26-2/27</a:t>
            </a:r>
          </a:p>
          <a:p>
            <a:pPr marL="0" lvl="0" indent="0">
              <a:buNone/>
            </a:pPr>
            <a:r>
              <a:rPr lang="en-US" altLang="zh-TW" sz="2400" dirty="0" smtClean="0">
                <a:solidFill>
                  <a:srgbClr val="FF0000"/>
                </a:solidFill>
              </a:rPr>
              <a:t>(</a:t>
            </a:r>
            <a:r>
              <a:rPr lang="zh-TW" altLang="en-US" sz="2400" dirty="0">
                <a:solidFill>
                  <a:srgbClr val="FF0000"/>
                </a:solidFill>
              </a:rPr>
              <a:t>土城國小 文化</a:t>
            </a:r>
            <a:r>
              <a:rPr lang="zh-TW" altLang="en-US" sz="2400" dirty="0" smtClean="0">
                <a:solidFill>
                  <a:srgbClr val="FF0000"/>
                </a:solidFill>
              </a:rPr>
              <a:t>國小</a:t>
            </a:r>
            <a:r>
              <a:rPr lang="en-US" altLang="zh-TW" sz="2400" dirty="0" smtClean="0">
                <a:solidFill>
                  <a:srgbClr val="FF0000"/>
                </a:solidFill>
              </a:rPr>
              <a:t>4/11</a:t>
            </a:r>
            <a:r>
              <a:rPr lang="zh-TW" altLang="en-US" sz="2400" dirty="0" smtClean="0">
                <a:solidFill>
                  <a:srgbClr val="FF0000"/>
                </a:solidFill>
              </a:rPr>
              <a:t>來訪</a:t>
            </a:r>
            <a:r>
              <a:rPr lang="en-US" altLang="zh-TW" sz="2400" dirty="0" smtClean="0">
                <a:solidFill>
                  <a:srgbClr val="FF0000"/>
                </a:solidFill>
              </a:rPr>
              <a:t>)</a:t>
            </a:r>
            <a:endParaRPr lang="en-US" altLang="zh-TW" sz="24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US" altLang="zh-TW" sz="2400" dirty="0" smtClean="0">
                <a:solidFill>
                  <a:srgbClr val="FF0000"/>
                </a:solidFill>
              </a:rPr>
              <a:t>2.</a:t>
            </a:r>
            <a:r>
              <a:rPr lang="zh-TW" altLang="en-US" sz="2400" dirty="0">
                <a:solidFill>
                  <a:srgbClr val="FF0000"/>
                </a:solidFill>
              </a:rPr>
              <a:t>畢業班旅行</a:t>
            </a:r>
            <a:endParaRPr lang="en-US" altLang="zh-TW" sz="24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FF0000"/>
                </a:solidFill>
              </a:rPr>
              <a:t>3</a:t>
            </a:r>
            <a:r>
              <a:rPr lang="en-US" altLang="zh-TW" sz="2400" dirty="0" smtClean="0">
                <a:solidFill>
                  <a:srgbClr val="FF0000"/>
                </a:solidFill>
              </a:rPr>
              <a:t>.</a:t>
            </a:r>
            <a:r>
              <a:rPr lang="zh-TW" altLang="en-US" sz="2400" dirty="0" smtClean="0">
                <a:solidFill>
                  <a:srgbClr val="FF0000"/>
                </a:solidFill>
              </a:rPr>
              <a:t>兒童節</a:t>
            </a:r>
            <a:r>
              <a:rPr lang="zh-TW" altLang="en-US" sz="2400" dirty="0">
                <a:solidFill>
                  <a:srgbClr val="FF0000"/>
                </a:solidFill>
              </a:rPr>
              <a:t>園遊會</a:t>
            </a:r>
            <a:endParaRPr lang="en-US" altLang="zh-TW" sz="24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US" altLang="zh-TW" sz="2400" dirty="0">
                <a:solidFill>
                  <a:srgbClr val="FF0000"/>
                </a:solidFill>
              </a:rPr>
              <a:t>4</a:t>
            </a:r>
            <a:r>
              <a:rPr lang="en-US" altLang="zh-TW" sz="2400" dirty="0" smtClean="0">
                <a:solidFill>
                  <a:srgbClr val="FF0000"/>
                </a:solidFill>
              </a:rPr>
              <a:t>.</a:t>
            </a:r>
            <a:r>
              <a:rPr lang="zh-TW" altLang="en-US" sz="2400" dirty="0">
                <a:solidFill>
                  <a:srgbClr val="FF0000"/>
                </a:solidFill>
              </a:rPr>
              <a:t>母親節兒童才藝展</a:t>
            </a:r>
            <a:r>
              <a:rPr lang="zh-TW" altLang="en-US" sz="2400" dirty="0" smtClean="0">
                <a:solidFill>
                  <a:srgbClr val="FF0000"/>
                </a:solidFill>
              </a:rPr>
              <a:t>演</a:t>
            </a:r>
            <a:endParaRPr lang="en-US" altLang="zh-TW" sz="2400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US" altLang="zh-TW" sz="2400" dirty="0" smtClean="0">
                <a:solidFill>
                  <a:srgbClr val="FF0000"/>
                </a:solidFill>
              </a:rPr>
              <a:t>5.</a:t>
            </a:r>
            <a:r>
              <a:rPr lang="zh-TW" altLang="en-US" sz="2400" dirty="0" smtClean="0">
                <a:solidFill>
                  <a:srgbClr val="FF0000"/>
                </a:solidFill>
              </a:rPr>
              <a:t>畢業典禮</a:t>
            </a:r>
            <a:endParaRPr lang="en-US" altLang="zh-TW" sz="2400" dirty="0">
              <a:solidFill>
                <a:srgbClr val="FF0000"/>
              </a:solidFill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9836995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11560" y="23018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srgbClr val="0000FF"/>
                </a:solidFill>
              </a:rPr>
              <a:t>衛生組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544" y="1403152"/>
            <a:ext cx="3744416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2800" dirty="0" smtClean="0">
                <a:solidFill>
                  <a:srgbClr val="0000FF"/>
                </a:solidFill>
              </a:rPr>
              <a:t>102</a:t>
            </a:r>
            <a:r>
              <a:rPr lang="zh-TW" altLang="en-US" sz="28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上學期</a:t>
            </a:r>
            <a:endParaRPr lang="en-US" altLang="zh-TW" sz="2800" dirty="0" smtClean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防疫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教育</a:t>
            </a:r>
            <a:endParaRPr lang="en-US" altLang="zh-TW" sz="2400" dirty="0" smtClean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狂犬病</a:t>
            </a: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-H7N9)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健康檢查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3.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營養午餐視察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20000"/>
              </a:spcBef>
            </a:pP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4.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環境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教育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20000"/>
              </a:spcBef>
            </a:pP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5.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西餐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禮儀 </a:t>
            </a:r>
            <a:endParaRPr lang="en-US" altLang="zh-TW" sz="2400" dirty="0" smtClean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6</a:t>
            </a: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防齲減度計畫實施</a:t>
            </a:r>
            <a:endParaRPr lang="zh-TW" altLang="en-US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99992" y="1435980"/>
            <a:ext cx="3888432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102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下學期</a:t>
            </a:r>
            <a:endParaRPr lang="en-US" altLang="zh-TW" sz="28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en-US" altLang="zh-TW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公廁評鑑</a:t>
            </a:r>
            <a:endParaRPr lang="en-US" altLang="zh-TW" sz="28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防疫工作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(H7N9)</a:t>
            </a:r>
            <a:endParaRPr lang="en-US" altLang="zh-TW" sz="28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3.3/12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植樹節環教活動</a:t>
            </a:r>
            <a:endParaRPr lang="en-US" altLang="zh-TW" sz="28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4.</a:t>
            </a:r>
            <a:r>
              <a:rPr lang="zh-TW" altLang="en-US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校園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綠化</a:t>
            </a:r>
            <a:endParaRPr lang="en-US" altLang="zh-TW" sz="28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5</a:t>
            </a:r>
            <a:r>
              <a:rPr lang="en-US" altLang="zh-TW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愛</a:t>
            </a:r>
            <a:r>
              <a:rPr lang="en-US" altLang="zh-TW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eye</a:t>
            </a:r>
            <a:r>
              <a:rPr lang="zh-TW" altLang="en-US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護眼操</a:t>
            </a:r>
            <a:endParaRPr lang="en-US" altLang="zh-TW" sz="28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6.</a:t>
            </a:r>
            <a:r>
              <a:rPr lang="zh-TW" altLang="en-US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潔牙運動宣導</a:t>
            </a:r>
          </a:p>
        </p:txBody>
      </p:sp>
    </p:spTree>
    <p:extLst>
      <p:ext uri="{BB962C8B-B14F-4D97-AF65-F5344CB8AC3E}">
        <p14:creationId xmlns:p14="http://schemas.microsoft.com/office/powerpoint/2010/main" val="2083151850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srgbClr val="0000FF"/>
                </a:solidFill>
              </a:rPr>
              <a:t>體育組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3568" y="1561682"/>
            <a:ext cx="3402632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2400" dirty="0" smtClean="0">
                <a:solidFill>
                  <a:srgbClr val="0000FF"/>
                </a:solidFill>
              </a:rPr>
              <a:t>102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上學期</a:t>
            </a:r>
            <a:endParaRPr lang="en-US" altLang="zh-TW" sz="2400" dirty="0" smtClean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1.102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臺北全運會</a:t>
            </a:r>
            <a:endParaRPr lang="en-US" altLang="zh-TW" sz="2400" dirty="0" smtClean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(10/19-10/24)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游泳資源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共享計畫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3.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體育表演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會</a:t>
            </a: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(11/16)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4</a:t>
            </a: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群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組體育活動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5.</a:t>
            </a:r>
            <a:r>
              <a:rPr lang="zh-TW" altLang="en-US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西區運動會</a:t>
            </a:r>
            <a:endParaRPr lang="en-US" altLang="zh-TW" sz="2400" dirty="0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6</a:t>
            </a: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體適能檢測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41754" y="1556792"/>
            <a:ext cx="3731080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2400" dirty="0" smtClean="0">
                <a:solidFill>
                  <a:srgbClr val="FF0000"/>
                </a:solidFill>
              </a:rPr>
              <a:t>102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下學期</a:t>
            </a:r>
            <a:endParaRPr lang="en-US" altLang="zh-TW" sz="24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台北市小學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聯合運動會</a:t>
            </a:r>
            <a:endParaRPr lang="en-US" altLang="zh-TW" sz="24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四年級游泳教學</a:t>
            </a:r>
            <a:endParaRPr lang="en-US" altLang="zh-TW" sz="24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3</a:t>
            </a:r>
            <a:r>
              <a:rPr lang="en-US" altLang="zh-TW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游泳檢測</a:t>
            </a:r>
            <a:endParaRPr lang="en-US" altLang="zh-TW" sz="24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4.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教育盃羽球</a:t>
            </a:r>
            <a:r>
              <a:rPr lang="en-US" altLang="zh-TW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-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桌球</a:t>
            </a:r>
            <a:r>
              <a:rPr lang="en-US" altLang="zh-TW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-</a:t>
            </a:r>
          </a:p>
          <a:p>
            <a:pPr lvl="0">
              <a:spcBef>
                <a:spcPct val="20000"/>
              </a:spcBef>
            </a:pPr>
            <a:r>
              <a:rPr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足球</a:t>
            </a:r>
            <a:r>
              <a:rPr lang="en-US" altLang="zh-TW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-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壘球錦標賽</a:t>
            </a:r>
            <a:endParaRPr lang="en-US" altLang="zh-TW" sz="24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5.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期末班際體育競賽</a:t>
            </a:r>
            <a:endParaRPr lang="en-US" altLang="zh-TW" sz="24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6.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防溺宣導</a:t>
            </a:r>
            <a:endParaRPr lang="en-US" altLang="zh-TW" sz="24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0">
              <a:spcBef>
                <a:spcPct val="20000"/>
              </a:spcBef>
            </a:pPr>
            <a:r>
              <a:rPr lang="en-US" altLang="zh-TW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7.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體育班招生</a:t>
            </a:r>
          </a:p>
        </p:txBody>
      </p:sp>
    </p:spTree>
    <p:extLst>
      <p:ext uri="{BB962C8B-B14F-4D97-AF65-F5344CB8AC3E}">
        <p14:creationId xmlns:p14="http://schemas.microsoft.com/office/powerpoint/2010/main" val="188168047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srgbClr val="0000FF"/>
                </a:solidFill>
              </a:rPr>
              <a:t>健康</a:t>
            </a:r>
            <a:r>
              <a:rPr lang="zh-TW" altLang="en-US" dirty="0">
                <a:solidFill>
                  <a:srgbClr val="0000FF"/>
                </a:solidFill>
              </a:rPr>
              <a:t>中心</a:t>
            </a:r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539552" y="1412777"/>
            <a:ext cx="3888432" cy="4248472"/>
          </a:xfrm>
        </p:spPr>
        <p:txBody>
          <a:bodyPr>
            <a:normAutofit fontScale="92500"/>
          </a:bodyPr>
          <a:lstStyle/>
          <a:p>
            <a:pPr lvl="0"/>
            <a:r>
              <a:rPr lang="en-US" altLang="zh-TW" sz="2800" dirty="0" smtClean="0">
                <a:solidFill>
                  <a:srgbClr val="0000FF"/>
                </a:solidFill>
              </a:rPr>
              <a:t>102</a:t>
            </a:r>
            <a:r>
              <a:rPr lang="zh-TW" altLang="en-US" sz="2800" dirty="0" smtClean="0">
                <a:solidFill>
                  <a:srgbClr val="0000FF"/>
                </a:solidFill>
              </a:rPr>
              <a:t>上學期</a:t>
            </a:r>
            <a:endParaRPr lang="en-US" altLang="zh-TW" sz="280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400" dirty="0" smtClean="0">
                <a:solidFill>
                  <a:srgbClr val="0000FF"/>
                </a:solidFill>
              </a:rPr>
              <a:t>一</a:t>
            </a:r>
            <a:r>
              <a:rPr lang="zh-TW" altLang="en-US" sz="2400" dirty="0">
                <a:solidFill>
                  <a:srgbClr val="0000FF"/>
                </a:solidFill>
              </a:rPr>
              <a:t>、辦理衛生保健</a:t>
            </a:r>
            <a:r>
              <a:rPr lang="zh-TW" altLang="en-US" sz="2400" dirty="0" smtClean="0">
                <a:solidFill>
                  <a:srgbClr val="0000FF"/>
                </a:solidFill>
              </a:rPr>
              <a:t>宣導</a:t>
            </a:r>
            <a:endParaRPr lang="zh-TW" altLang="en-US" sz="2400" dirty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400" dirty="0">
                <a:solidFill>
                  <a:srgbClr val="0000FF"/>
                </a:solidFill>
              </a:rPr>
              <a:t>二、辦理學生</a:t>
            </a:r>
            <a:r>
              <a:rPr lang="zh-TW" altLang="en-US" sz="2400" dirty="0" smtClean="0">
                <a:solidFill>
                  <a:srgbClr val="0000FF"/>
                </a:solidFill>
              </a:rPr>
              <a:t>健康檢查</a:t>
            </a:r>
            <a:endParaRPr lang="zh-TW" altLang="en-US" sz="2400" dirty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400" dirty="0">
                <a:solidFill>
                  <a:srgbClr val="0000FF"/>
                </a:solidFill>
              </a:rPr>
              <a:t>三、辦理學生身高體重</a:t>
            </a:r>
            <a:r>
              <a:rPr lang="zh-TW" altLang="en-US" sz="2400" dirty="0" smtClean="0">
                <a:solidFill>
                  <a:srgbClr val="0000FF"/>
                </a:solidFill>
              </a:rPr>
              <a:t>測量</a:t>
            </a:r>
            <a:endParaRPr lang="zh-TW" altLang="en-US" sz="2400" dirty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400" dirty="0">
                <a:solidFill>
                  <a:srgbClr val="0000FF"/>
                </a:solidFill>
              </a:rPr>
              <a:t>四、辦理學生牙齒、視力</a:t>
            </a:r>
            <a:r>
              <a:rPr lang="zh-TW" altLang="en-US" sz="2400" dirty="0" smtClean="0">
                <a:solidFill>
                  <a:srgbClr val="0000FF"/>
                </a:solidFill>
              </a:rPr>
              <a:t>保健</a:t>
            </a:r>
            <a:endParaRPr lang="zh-TW" altLang="en-US" sz="2400" dirty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400" dirty="0">
                <a:solidFill>
                  <a:srgbClr val="0000FF"/>
                </a:solidFill>
              </a:rPr>
              <a:t>五、協助辦理學生疫苗</a:t>
            </a:r>
            <a:r>
              <a:rPr lang="zh-TW" altLang="en-US" sz="2400" dirty="0" smtClean="0">
                <a:solidFill>
                  <a:srgbClr val="0000FF"/>
                </a:solidFill>
              </a:rPr>
              <a:t>注射</a:t>
            </a:r>
            <a:endParaRPr lang="zh-TW" altLang="en-US" sz="2400" dirty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400" dirty="0">
                <a:solidFill>
                  <a:srgbClr val="0000FF"/>
                </a:solidFill>
              </a:rPr>
              <a:t>六、病媒防治</a:t>
            </a:r>
            <a:r>
              <a:rPr lang="zh-TW" altLang="en-US" sz="2400" dirty="0" smtClean="0">
                <a:solidFill>
                  <a:srgbClr val="0000FF"/>
                </a:solidFill>
              </a:rPr>
              <a:t>宣導</a:t>
            </a:r>
            <a:endParaRPr lang="en-US" altLang="zh-TW" sz="2400" dirty="0" smtClean="0">
              <a:solidFill>
                <a:srgbClr val="0000FF"/>
              </a:solidFill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400" dirty="0" smtClean="0">
                <a:solidFill>
                  <a:srgbClr val="0000FF"/>
                </a:solidFill>
              </a:rPr>
              <a:t>七、防齲減度計畫執行</a:t>
            </a:r>
            <a:endParaRPr lang="en-US" altLang="zh-TW" sz="2400" dirty="0">
              <a:solidFill>
                <a:srgbClr val="0000FF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zh-TW" altLang="en-US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zh-TW" altLang="en-US" dirty="0"/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427984" y="1340768"/>
            <a:ext cx="4320480" cy="374441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US" altLang="zh-TW" sz="9600" dirty="0" smtClean="0">
                <a:solidFill>
                  <a:srgbClr val="FF0000"/>
                </a:solidFill>
              </a:rPr>
              <a:t>102</a:t>
            </a:r>
            <a:r>
              <a:rPr lang="zh-TW" altLang="en-US" sz="9600" dirty="0" smtClean="0">
                <a:solidFill>
                  <a:srgbClr val="FF0000"/>
                </a:solidFill>
              </a:rPr>
              <a:t>下學期</a:t>
            </a:r>
            <a:endParaRPr lang="en-US" altLang="zh-TW" sz="9600" dirty="0" smtClean="0">
              <a:solidFill>
                <a:srgbClr val="FF0000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TW" altLang="en-US" sz="9600" dirty="0" smtClean="0">
                <a:solidFill>
                  <a:srgbClr val="FF0000"/>
                </a:solidFill>
              </a:rPr>
              <a:t>一</a:t>
            </a:r>
            <a:r>
              <a:rPr lang="zh-TW" altLang="en-US" sz="9600" dirty="0">
                <a:solidFill>
                  <a:srgbClr val="FF0000"/>
                </a:solidFill>
              </a:rPr>
              <a:t>、</a:t>
            </a:r>
            <a:r>
              <a:rPr lang="zh-TW" altLang="en-US" sz="9600" dirty="0" smtClean="0">
                <a:solidFill>
                  <a:srgbClr val="FF0000"/>
                </a:solidFill>
              </a:rPr>
              <a:t>身高</a:t>
            </a:r>
            <a:r>
              <a:rPr lang="zh-TW" altLang="en-US" sz="9600" dirty="0">
                <a:solidFill>
                  <a:srgbClr val="FF0000"/>
                </a:solidFill>
              </a:rPr>
              <a:t>體重視力</a:t>
            </a:r>
            <a:r>
              <a:rPr lang="zh-TW" altLang="en-US" sz="9600" dirty="0" smtClean="0">
                <a:solidFill>
                  <a:srgbClr val="FF0000"/>
                </a:solidFill>
              </a:rPr>
              <a:t>測量。</a:t>
            </a:r>
            <a:r>
              <a:rPr lang="zh-TW" altLang="en-US" sz="9600" dirty="0">
                <a:solidFill>
                  <a:srgbClr val="FF0000"/>
                </a:solidFill>
              </a:rPr>
              <a:t/>
            </a:r>
            <a:br>
              <a:rPr lang="zh-TW" altLang="en-US" sz="9600" dirty="0">
                <a:solidFill>
                  <a:srgbClr val="FF0000"/>
                </a:solidFill>
              </a:rPr>
            </a:br>
            <a:r>
              <a:rPr lang="zh-TW" altLang="en-US" sz="9600" dirty="0" smtClean="0">
                <a:solidFill>
                  <a:srgbClr val="FF0000"/>
                </a:solidFill>
              </a:rPr>
              <a:t>二</a:t>
            </a:r>
            <a:r>
              <a:rPr lang="zh-TW" altLang="en-US" sz="9600" dirty="0">
                <a:solidFill>
                  <a:srgbClr val="FF0000"/>
                </a:solidFill>
              </a:rPr>
              <a:t>、</a:t>
            </a:r>
            <a:r>
              <a:rPr lang="zh-TW" altLang="en-US" sz="9600" dirty="0" smtClean="0">
                <a:solidFill>
                  <a:srgbClr val="FF0000"/>
                </a:solidFill>
              </a:rPr>
              <a:t>結核菌素測驗。</a:t>
            </a:r>
            <a:r>
              <a:rPr lang="zh-TW" altLang="en-US" sz="9600" dirty="0">
                <a:solidFill>
                  <a:srgbClr val="FF0000"/>
                </a:solidFill>
              </a:rPr>
              <a:t/>
            </a:r>
            <a:br>
              <a:rPr lang="zh-TW" altLang="en-US" sz="9600" dirty="0">
                <a:solidFill>
                  <a:srgbClr val="FF0000"/>
                </a:solidFill>
              </a:rPr>
            </a:br>
            <a:r>
              <a:rPr lang="zh-TW" altLang="en-US" sz="9600" dirty="0" smtClean="0">
                <a:solidFill>
                  <a:srgbClr val="FF0000"/>
                </a:solidFill>
              </a:rPr>
              <a:t>三</a:t>
            </a:r>
            <a:r>
              <a:rPr lang="zh-TW" altLang="en-US" sz="9600" dirty="0">
                <a:solidFill>
                  <a:srgbClr val="FF0000"/>
                </a:solidFill>
              </a:rPr>
              <a:t>、</a:t>
            </a:r>
            <a:r>
              <a:rPr lang="zh-TW" altLang="en-US" sz="9600" dirty="0" smtClean="0">
                <a:solidFill>
                  <a:srgbClr val="FF0000"/>
                </a:solidFill>
              </a:rPr>
              <a:t>結核菌素</a:t>
            </a:r>
            <a:r>
              <a:rPr lang="zh-TW" altLang="en-US" sz="9600" dirty="0">
                <a:solidFill>
                  <a:srgbClr val="FF0000"/>
                </a:solidFill>
              </a:rPr>
              <a:t>測驗結果判</a:t>
            </a:r>
            <a:r>
              <a:rPr lang="zh-TW" altLang="en-US" sz="9600" dirty="0" smtClean="0">
                <a:solidFill>
                  <a:srgbClr val="FF0000"/>
                </a:solidFill>
              </a:rPr>
              <a:t>讀與</a:t>
            </a:r>
            <a:r>
              <a:rPr lang="zh-TW" altLang="en-US" sz="9600" dirty="0">
                <a:solidFill>
                  <a:srgbClr val="FF0000"/>
                </a:solidFill>
              </a:rPr>
              <a:t>卡介苗</a:t>
            </a:r>
            <a:r>
              <a:rPr lang="zh-TW" altLang="en-US" sz="9600" dirty="0" smtClean="0">
                <a:solidFill>
                  <a:srgbClr val="FF0000"/>
                </a:solidFill>
              </a:rPr>
              <a:t>接種。</a:t>
            </a:r>
            <a:r>
              <a:rPr lang="en-US" altLang="zh-TW" sz="9600" dirty="0">
                <a:solidFill>
                  <a:srgbClr val="FF0000"/>
                </a:solidFill>
              </a:rPr>
              <a:t/>
            </a:r>
            <a:br>
              <a:rPr lang="en-US" altLang="zh-TW" sz="9600" dirty="0">
                <a:solidFill>
                  <a:srgbClr val="FF0000"/>
                </a:solidFill>
              </a:rPr>
            </a:br>
            <a:r>
              <a:rPr lang="zh-TW" altLang="en-US" sz="9600" dirty="0" smtClean="0">
                <a:solidFill>
                  <a:srgbClr val="FF0000"/>
                </a:solidFill>
              </a:rPr>
              <a:t>四</a:t>
            </a:r>
            <a:r>
              <a:rPr lang="zh-TW" altLang="en-US" sz="9600" dirty="0">
                <a:solidFill>
                  <a:srgbClr val="FF0000"/>
                </a:solidFill>
              </a:rPr>
              <a:t>、</a:t>
            </a:r>
            <a:r>
              <a:rPr lang="zh-TW" altLang="en-US" sz="9600" dirty="0" smtClean="0">
                <a:solidFill>
                  <a:srgbClr val="FF0000"/>
                </a:solidFill>
              </a:rPr>
              <a:t>破傷風</a:t>
            </a:r>
            <a:r>
              <a:rPr lang="zh-TW" altLang="en-US" sz="9600" dirty="0">
                <a:solidFill>
                  <a:srgbClr val="FF0000"/>
                </a:solidFill>
              </a:rPr>
              <a:t>白喉百日咳</a:t>
            </a:r>
            <a:r>
              <a:rPr lang="zh-TW" altLang="en-US" sz="9600" dirty="0" smtClean="0">
                <a:solidFill>
                  <a:srgbClr val="FF0000"/>
                </a:solidFill>
              </a:rPr>
              <a:t>小兒麻痺</a:t>
            </a:r>
            <a:r>
              <a:rPr lang="zh-TW" altLang="en-US" sz="9600" dirty="0">
                <a:solidFill>
                  <a:srgbClr val="FF0000"/>
                </a:solidFill>
              </a:rPr>
              <a:t>疫苗</a:t>
            </a:r>
            <a:r>
              <a:rPr lang="zh-TW" altLang="en-US" sz="9600" dirty="0" smtClean="0">
                <a:solidFill>
                  <a:srgbClr val="FF0000"/>
                </a:solidFill>
              </a:rPr>
              <a:t>接種。</a:t>
            </a:r>
            <a:r>
              <a:rPr lang="en-US" altLang="zh-TW" sz="9600" dirty="0">
                <a:solidFill>
                  <a:srgbClr val="FF0000"/>
                </a:solidFill>
              </a:rPr>
              <a:t/>
            </a:r>
            <a:br>
              <a:rPr lang="en-US" altLang="zh-TW" sz="9600" dirty="0">
                <a:solidFill>
                  <a:srgbClr val="FF0000"/>
                </a:solidFill>
              </a:rPr>
            </a:br>
            <a:r>
              <a:rPr lang="zh-TW" altLang="en-US" sz="9600" dirty="0" smtClean="0">
                <a:solidFill>
                  <a:srgbClr val="FF0000"/>
                </a:solidFill>
              </a:rPr>
              <a:t>五</a:t>
            </a:r>
            <a:r>
              <a:rPr lang="zh-TW" altLang="en-US" sz="9600" dirty="0">
                <a:solidFill>
                  <a:srgbClr val="FF0000"/>
                </a:solidFill>
              </a:rPr>
              <a:t>、</a:t>
            </a:r>
            <a:r>
              <a:rPr lang="zh-TW" altLang="en-US" sz="9600" dirty="0" smtClean="0">
                <a:solidFill>
                  <a:srgbClr val="FF0000"/>
                </a:solidFill>
              </a:rPr>
              <a:t>學生</a:t>
            </a:r>
            <a:r>
              <a:rPr lang="en-US" altLang="zh-TW" sz="9600" dirty="0" smtClean="0">
                <a:solidFill>
                  <a:srgbClr val="FF0000"/>
                </a:solidFill>
              </a:rPr>
              <a:t>CPR</a:t>
            </a:r>
            <a:r>
              <a:rPr lang="zh-TW" altLang="en-US" sz="9600" dirty="0" smtClean="0">
                <a:solidFill>
                  <a:srgbClr val="FF0000"/>
                </a:solidFill>
              </a:rPr>
              <a:t>講座。</a:t>
            </a:r>
            <a:r>
              <a:rPr lang="en-US" altLang="zh-TW" sz="9600" dirty="0">
                <a:solidFill>
                  <a:srgbClr val="FF0000"/>
                </a:solidFill>
              </a:rPr>
              <a:t/>
            </a:r>
            <a:br>
              <a:rPr lang="en-US" altLang="zh-TW" sz="9600" dirty="0">
                <a:solidFill>
                  <a:srgbClr val="FF0000"/>
                </a:solidFill>
              </a:rPr>
            </a:br>
            <a:r>
              <a:rPr lang="zh-TW" altLang="en-US" sz="9600" dirty="0" smtClean="0">
                <a:solidFill>
                  <a:srgbClr val="FF0000"/>
                </a:solidFill>
              </a:rPr>
              <a:t>六</a:t>
            </a:r>
            <a:r>
              <a:rPr lang="zh-TW" altLang="en-US" sz="9600" dirty="0">
                <a:solidFill>
                  <a:srgbClr val="FF0000"/>
                </a:solidFill>
              </a:rPr>
              <a:t>、</a:t>
            </a:r>
            <a:r>
              <a:rPr lang="zh-TW" altLang="en-US" sz="9600" dirty="0" smtClean="0">
                <a:solidFill>
                  <a:srgbClr val="FF0000"/>
                </a:solidFill>
              </a:rPr>
              <a:t>五</a:t>
            </a:r>
            <a:r>
              <a:rPr lang="zh-TW" altLang="en-US" sz="9600" dirty="0">
                <a:solidFill>
                  <a:srgbClr val="FF0000"/>
                </a:solidFill>
              </a:rPr>
              <a:t>年級</a:t>
            </a:r>
            <a:r>
              <a:rPr lang="zh-TW" altLang="en-US" sz="9600" dirty="0" smtClean="0">
                <a:solidFill>
                  <a:srgbClr val="FF0000"/>
                </a:solidFill>
              </a:rPr>
              <a:t>衛生棉使用講座</a:t>
            </a:r>
            <a:r>
              <a:rPr lang="en-US" altLang="zh-TW" sz="9600" dirty="0">
                <a:solidFill>
                  <a:srgbClr val="FF0000"/>
                </a:solidFill>
              </a:rPr>
              <a:t/>
            </a:r>
            <a:br>
              <a:rPr lang="en-US" altLang="zh-TW" sz="9600" dirty="0">
                <a:solidFill>
                  <a:srgbClr val="FF0000"/>
                </a:solidFill>
              </a:rPr>
            </a:br>
            <a:r>
              <a:rPr lang="zh-TW" altLang="en-US" sz="9600" dirty="0" smtClean="0">
                <a:solidFill>
                  <a:srgbClr val="FF0000"/>
                </a:solidFill>
              </a:rPr>
              <a:t>七</a:t>
            </a:r>
            <a:r>
              <a:rPr lang="zh-TW" altLang="en-US" sz="9600" dirty="0">
                <a:solidFill>
                  <a:srgbClr val="FF0000"/>
                </a:solidFill>
              </a:rPr>
              <a:t>、</a:t>
            </a:r>
            <a:r>
              <a:rPr lang="zh-TW" altLang="en-US" sz="9600" dirty="0" smtClean="0">
                <a:solidFill>
                  <a:srgbClr val="FF0000"/>
                </a:solidFill>
              </a:rPr>
              <a:t>口腔衛生教育。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Font typeface="Arial" pitchFamily="34" charset="0"/>
              <a:buNone/>
            </a:pP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79892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prstClr val="black"/>
                </a:solidFill>
              </a:rPr>
              <a:t>活動照片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7" name="橢圓 6"/>
          <p:cNvSpPr/>
          <p:nvPr/>
        </p:nvSpPr>
        <p:spPr>
          <a:xfrm>
            <a:off x="3246264" y="1528597"/>
            <a:ext cx="3096344" cy="717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36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生教組</a:t>
            </a:r>
          </a:p>
        </p:txBody>
      </p:sp>
      <p:pic>
        <p:nvPicPr>
          <p:cNvPr id="5" name="圖片 4" descr="C:\Users\user\Desktop\主任照片\DSC0607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436" y="2336910"/>
            <a:ext cx="3954028" cy="3252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圖片 7" descr="D:\101訓導處\101生教組\102生教組長研習\1020808生教研習照片\DSC_005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36910"/>
            <a:ext cx="4176464" cy="3252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7409121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prstClr val="black"/>
                </a:solidFill>
              </a:rPr>
              <a:t>      臺北市</a:t>
            </a:r>
            <a:r>
              <a:rPr lang="zh-TW" altLang="en-US" dirty="0">
                <a:solidFill>
                  <a:prstClr val="black"/>
                </a:solidFill>
              </a:rPr>
              <a:t>中山國小</a:t>
            </a:r>
            <a:r>
              <a:rPr lang="en-US" altLang="zh-TW" dirty="0" smtClean="0">
                <a:solidFill>
                  <a:prstClr val="black"/>
                </a:solidFill>
              </a:rPr>
              <a:t>102</a:t>
            </a:r>
            <a:r>
              <a:rPr lang="zh-TW" altLang="en-US" dirty="0" smtClean="0">
                <a:solidFill>
                  <a:prstClr val="black"/>
                </a:solidFill>
              </a:rPr>
              <a:t>學年度</a:t>
            </a:r>
            <a:r>
              <a:rPr lang="en-US" altLang="zh-TW" dirty="0" smtClean="0">
                <a:solidFill>
                  <a:prstClr val="black"/>
                </a:solidFill>
              </a:rPr>
              <a:t/>
            </a:r>
            <a:br>
              <a:rPr lang="en-US" altLang="zh-TW" dirty="0" smtClean="0">
                <a:solidFill>
                  <a:prstClr val="black"/>
                </a:solidFill>
              </a:rPr>
            </a:br>
            <a:r>
              <a:rPr lang="zh-TW" altLang="en-US" dirty="0" smtClean="0">
                <a:solidFill>
                  <a:prstClr val="black"/>
                </a:solidFill>
              </a:rPr>
              <a:t>活動照片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7" name="橢圓 6"/>
          <p:cNvSpPr/>
          <p:nvPr/>
        </p:nvSpPr>
        <p:spPr>
          <a:xfrm>
            <a:off x="3246264" y="1528597"/>
            <a:ext cx="3096344" cy="717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36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訓育</a:t>
            </a:r>
            <a:r>
              <a:rPr lang="zh-TW" altLang="en-US" sz="3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組</a:t>
            </a:r>
            <a:endParaRPr lang="zh-TW" altLang="en-US" sz="36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3888432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F:\新增資料夾 (4)\DSS_15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104456" cy="309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005921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</TotalTime>
  <Words>597</Words>
  <Application>Microsoft Office PowerPoint</Application>
  <PresentationFormat>如螢幕大小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3</vt:i4>
      </vt:variant>
      <vt:variant>
        <vt:lpstr>投影片標題</vt:lpstr>
      </vt:variant>
      <vt:variant>
        <vt:i4>12</vt:i4>
      </vt:variant>
    </vt:vector>
  </HeadingPairs>
  <TitlesOfParts>
    <vt:vector size="15" baseType="lpstr">
      <vt:lpstr>Office 佈景主題</vt:lpstr>
      <vt:lpstr>自訂設計</vt:lpstr>
      <vt:lpstr>1_Office 佈景主題</vt:lpstr>
      <vt:lpstr>      臺北市中山國小102學年度 訓導處</vt:lpstr>
      <vt:lpstr>      臺北市中山國小102學年度       訓導處 第2學期 重點工作</vt:lpstr>
      <vt:lpstr>      臺北市中山國小102學年度 生教組</vt:lpstr>
      <vt:lpstr>      臺北市中山國小102學年度‘ 訓育組</vt:lpstr>
      <vt:lpstr>      臺北市中山國小102學年度 衛生組</vt:lpstr>
      <vt:lpstr>      臺北市中山國小102學年度 體育組</vt:lpstr>
      <vt:lpstr>      臺北市中山國小102學年度 健康中心</vt:lpstr>
      <vt:lpstr>      臺北市中山國小102學年度 活動照片</vt:lpstr>
      <vt:lpstr>      臺北市中山國小102學年度 活動照片</vt:lpstr>
      <vt:lpstr>      臺北市中山國小102學年度 活動照片</vt:lpstr>
      <vt:lpstr>      臺北市中山國小102學年度 活動照片</vt:lpstr>
      <vt:lpstr>      臺北市中山國小102學年度 活動照片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Dora</dc:creator>
  <cp:lastModifiedBy>user</cp:lastModifiedBy>
  <cp:revision>118</cp:revision>
  <dcterms:created xsi:type="dcterms:W3CDTF">2012-08-27T02:36:22Z</dcterms:created>
  <dcterms:modified xsi:type="dcterms:W3CDTF">2014-01-15T06:35:03Z</dcterms:modified>
</cp:coreProperties>
</file>