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4" r:id="rId2"/>
    <p:sldId id="285" r:id="rId3"/>
    <p:sldId id="282" r:id="rId4"/>
    <p:sldId id="283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9" r:id="rId21"/>
    <p:sldId id="276" r:id="rId22"/>
    <p:sldId id="275" r:id="rId23"/>
    <p:sldId id="278" r:id="rId24"/>
  </p:sldIdLst>
  <p:sldSz cx="9144000" cy="6858000" type="screen4x3"/>
  <p:notesSz cx="9866313" cy="673576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4672" autoAdjust="0"/>
  </p:normalViewPr>
  <p:slideViewPr>
    <p:cSldViewPr>
      <p:cViewPr varScale="1">
        <p:scale>
          <a:sx n="105" d="100"/>
          <a:sy n="105" d="100"/>
        </p:scale>
        <p:origin x="-10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2" cy="336788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88629" y="0"/>
            <a:ext cx="4275402" cy="336788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BB2E0B8F-354B-4D3E-9928-4BDAD50B0CE8}" type="datetimeFigureOut">
              <a:rPr lang="zh-TW" altLang="en-US" smtClean="0"/>
              <a:t>2019/1/21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397807"/>
            <a:ext cx="4275402" cy="336788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88629" y="6397807"/>
            <a:ext cx="4275402" cy="336788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0080E9BF-2758-4955-B020-29D9751B83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7217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297" cy="336631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87861" y="0"/>
            <a:ext cx="4276875" cy="336631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98B4A7A5-B893-47F4-AEDD-E3DDBA8976A4}" type="datetimeFigureOut">
              <a:rPr lang="zh-TW" altLang="en-US" smtClean="0"/>
              <a:t>2019/1/21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6708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6001" y="3199567"/>
            <a:ext cx="7894312" cy="303125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397560"/>
            <a:ext cx="4275297" cy="336631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87861" y="6397560"/>
            <a:ext cx="4276875" cy="336631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AD549793-201B-45A2-A0B8-2A1FE0F189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89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5" y="261256"/>
            <a:ext cx="8379462" cy="116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89806" cy="1143000"/>
          </a:xfrm>
        </p:spPr>
        <p:txBody>
          <a:bodyPr/>
          <a:lstStyle>
            <a:lvl1pPr>
              <a:defRPr baseline="0">
                <a:latin typeface="華康唐風隸W5(P)" pitchFamily="66" charset="-120"/>
                <a:ea typeface="華康唐風隸W5(P)" pitchFamily="66" charset="-120"/>
              </a:defRPr>
            </a:lvl1pPr>
          </a:lstStyle>
          <a:p>
            <a:r>
              <a:rPr lang="zh-TW" altLang="en-US" dirty="0" smtClean="0"/>
              <a:t>     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403416" cy="3917032"/>
          </a:xfrm>
        </p:spPr>
        <p:txBody>
          <a:bodyPr/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  <a:lvl2pPr>
              <a:defRPr>
                <a:latin typeface="標楷體" pitchFamily="65" charset="-120"/>
                <a:ea typeface="標楷體" pitchFamily="65" charset="-120"/>
              </a:defRPr>
            </a:lvl2pPr>
            <a:lvl3pPr>
              <a:defRPr>
                <a:latin typeface="標楷體" pitchFamily="65" charset="-120"/>
                <a:ea typeface="標楷體" pitchFamily="65" charset="-120"/>
              </a:defRPr>
            </a:lvl3pPr>
            <a:lvl4pPr>
              <a:defRPr>
                <a:latin typeface="標楷體" pitchFamily="65" charset="-120"/>
                <a:ea typeface="標楷體" pitchFamily="65" charset="-120"/>
              </a:defRPr>
            </a:lvl4pPr>
            <a:lvl5pPr>
              <a:defRPr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5548-9696-42B3-BC87-3E45855F7D80}" type="datetimeFigureOut">
              <a:rPr lang="zh-TW" altLang="en-US" smtClean="0"/>
              <a:t>2019/1/21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4CA7-E9AC-4301-9F41-8CA70919F2E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34" y="5661248"/>
            <a:ext cx="1440000" cy="108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661248"/>
            <a:ext cx="1624320" cy="108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29" y="5661248"/>
            <a:ext cx="1626353" cy="10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661248"/>
            <a:ext cx="1585955" cy="108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224" y="5661248"/>
            <a:ext cx="1440000" cy="108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86" y="5661248"/>
            <a:ext cx="1624320" cy="108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19" y="5661248"/>
            <a:ext cx="1626353" cy="108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02" y="5661248"/>
            <a:ext cx="1585955" cy="108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5570715"/>
            <a:ext cx="1728192" cy="10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29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85548-9696-42B3-BC87-3E45855F7D80}" type="datetimeFigureOut">
              <a:rPr lang="zh-TW" altLang="en-US" smtClean="0"/>
              <a:t>2019/1/21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74CA7-E9AC-4301-9F41-8CA70919F2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50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G"/><Relationship Id="rId1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107</a:t>
            </a:r>
            <a:r>
              <a:rPr lang="zh-TW" altLang="en-US" sz="3200" dirty="0" smtClean="0"/>
              <a:t>學年度第一學期</a:t>
            </a:r>
            <a:r>
              <a:rPr lang="zh-TW" altLang="en-US" sz="3200" dirty="0"/>
              <a:t>「</a:t>
            </a:r>
            <a:r>
              <a:rPr lang="zh-TW" altLang="en-US" sz="3200"/>
              <a:t>教務處</a:t>
            </a:r>
            <a:r>
              <a:rPr lang="zh-TW" altLang="en-US" sz="3200" smtClean="0"/>
              <a:t>」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學生學習成果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403416" cy="3628999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zh-TW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多語文競賽成績：</a:t>
            </a:r>
            <a:endParaRPr lang="en-US" altLang="zh-TW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zh-TW" altLang="zh-TW" sz="1500" dirty="0" smtClean="0"/>
              <a:t>閩南語</a:t>
            </a:r>
            <a:r>
              <a:rPr lang="zh-TW" altLang="zh-TW" sz="1500" dirty="0"/>
              <a:t>朗讀複賽榮獲第五</a:t>
            </a:r>
            <a:r>
              <a:rPr lang="zh-TW" altLang="zh-TW" sz="1500" dirty="0" smtClean="0"/>
              <a:t>名</a:t>
            </a:r>
            <a:r>
              <a:rPr lang="zh-TW" altLang="en-US" sz="1500" dirty="0" smtClean="0"/>
              <a:t>、</a:t>
            </a:r>
            <a:r>
              <a:rPr lang="zh-TW" altLang="zh-TW" sz="1500" dirty="0" smtClean="0"/>
              <a:t>客家</a:t>
            </a:r>
            <a:r>
              <a:rPr lang="zh-TW" altLang="zh-TW" sz="1500" dirty="0"/>
              <a:t>語字音字形競賽榮獲第四</a:t>
            </a:r>
            <a:r>
              <a:rPr lang="zh-TW" altLang="zh-TW" sz="1500" dirty="0" smtClean="0"/>
              <a:t>名</a:t>
            </a:r>
            <a:r>
              <a:rPr lang="zh-TW" altLang="en-US" sz="1500" dirty="0" smtClean="0"/>
              <a:t>、國語文之作文競賽榮獲第四名。</a:t>
            </a:r>
            <a:endParaRPr lang="zh-TW" altLang="zh-TW" sz="1500" dirty="0" smtClean="0"/>
          </a:p>
          <a:p>
            <a:pPr lvl="0"/>
            <a:r>
              <a:rPr lang="zh-TW" altLang="zh-TW" sz="1500" dirty="0" smtClean="0"/>
              <a:t>閩南語歌唱競賽榮獲優等</a:t>
            </a:r>
            <a:r>
              <a:rPr lang="zh-TW" altLang="en-US" sz="1500" dirty="0" smtClean="0"/>
              <a:t>、</a:t>
            </a:r>
            <a:r>
              <a:rPr lang="zh-TW" altLang="zh-TW" sz="1500" dirty="0" smtClean="0"/>
              <a:t>客家</a:t>
            </a:r>
            <a:r>
              <a:rPr lang="zh-TW" altLang="zh-TW" sz="1500" dirty="0"/>
              <a:t>語演說複賽榮獲</a:t>
            </a:r>
            <a:r>
              <a:rPr lang="zh-TW" altLang="zh-TW" sz="1500" dirty="0" smtClean="0"/>
              <a:t>優等</a:t>
            </a:r>
            <a:r>
              <a:rPr lang="zh-TW" altLang="en-US" sz="1500" dirty="0" smtClean="0"/>
              <a:t>、</a:t>
            </a:r>
            <a:r>
              <a:rPr lang="zh-TW" altLang="zh-TW" sz="1500" dirty="0" smtClean="0"/>
              <a:t>客家</a:t>
            </a:r>
            <a:r>
              <a:rPr lang="zh-TW" altLang="zh-TW" sz="1500" dirty="0"/>
              <a:t>語朗讀複賽榮獲</a:t>
            </a:r>
            <a:r>
              <a:rPr lang="zh-TW" altLang="zh-TW" sz="1500" dirty="0" smtClean="0"/>
              <a:t>優等。</a:t>
            </a:r>
            <a:endParaRPr lang="zh-TW" altLang="zh-TW" sz="1500" dirty="0"/>
          </a:p>
          <a:p>
            <a:pPr lvl="0"/>
            <a:r>
              <a:rPr lang="zh-TW" altLang="zh-TW" sz="1500" dirty="0" smtClean="0"/>
              <a:t>原住民魯</a:t>
            </a:r>
            <a:r>
              <a:rPr lang="zh-TW" altLang="zh-TW" sz="1500" dirty="0"/>
              <a:t>凱族歌唱競賽榮獲第二</a:t>
            </a:r>
            <a:r>
              <a:rPr lang="zh-TW" altLang="zh-TW" sz="1500" dirty="0" smtClean="0"/>
              <a:t>名</a:t>
            </a:r>
            <a:r>
              <a:rPr lang="zh-TW" altLang="en-US" sz="1500" dirty="0" smtClean="0"/>
              <a:t>、</a:t>
            </a:r>
            <a:r>
              <a:rPr lang="zh-TW" altLang="zh-TW" sz="1500" dirty="0" smtClean="0"/>
              <a:t>鄒</a:t>
            </a:r>
            <a:r>
              <a:rPr lang="zh-TW" altLang="zh-TW" sz="1500" dirty="0"/>
              <a:t>族歌唱競賽榮獲第三</a:t>
            </a:r>
            <a:r>
              <a:rPr lang="zh-TW" altLang="zh-TW" sz="1500" dirty="0" smtClean="0"/>
              <a:t>名</a:t>
            </a:r>
            <a:r>
              <a:rPr lang="zh-TW" altLang="en-US" sz="1500" dirty="0" smtClean="0"/>
              <a:t>、</a:t>
            </a:r>
            <a:r>
              <a:rPr lang="zh-TW" altLang="zh-TW" sz="1500" dirty="0" smtClean="0"/>
              <a:t>太魯閣</a:t>
            </a:r>
            <a:r>
              <a:rPr lang="zh-TW" altLang="zh-TW" sz="1500" dirty="0"/>
              <a:t>族歌唱競賽榮獲第六</a:t>
            </a:r>
            <a:r>
              <a:rPr lang="zh-TW" altLang="zh-TW" sz="1500" dirty="0" smtClean="0"/>
              <a:t>名。</a:t>
            </a:r>
            <a:endParaRPr lang="zh-TW" altLang="zh-TW" sz="1500" dirty="0"/>
          </a:p>
          <a:p>
            <a:pPr lvl="0"/>
            <a:r>
              <a:rPr lang="zh-TW" altLang="zh-TW" sz="1500" dirty="0" smtClean="0"/>
              <a:t>太魯閣</a:t>
            </a:r>
            <a:r>
              <a:rPr lang="zh-TW" altLang="zh-TW" sz="1500" dirty="0"/>
              <a:t>族歌唱競賽榮獲第四</a:t>
            </a:r>
            <a:r>
              <a:rPr lang="zh-TW" altLang="zh-TW" sz="1500" dirty="0" smtClean="0"/>
              <a:t>名</a:t>
            </a:r>
            <a:r>
              <a:rPr lang="zh-TW" altLang="en-US" sz="1500" dirty="0" smtClean="0"/>
              <a:t>、</a:t>
            </a:r>
            <a:r>
              <a:rPr lang="zh-TW" altLang="zh-TW" sz="1500" dirty="0" smtClean="0"/>
              <a:t>卑</a:t>
            </a:r>
            <a:r>
              <a:rPr lang="zh-TW" altLang="zh-TW" sz="1500" dirty="0"/>
              <a:t>南族歌唱競賽榮獲</a:t>
            </a:r>
            <a:r>
              <a:rPr lang="zh-TW" altLang="zh-TW" sz="1500" dirty="0" smtClean="0"/>
              <a:t>優等</a:t>
            </a:r>
            <a:r>
              <a:rPr lang="zh-TW" altLang="en-US" sz="1500" dirty="0" smtClean="0"/>
              <a:t>、</a:t>
            </a:r>
            <a:r>
              <a:rPr lang="zh-TW" altLang="zh-TW" sz="1500" dirty="0" smtClean="0"/>
              <a:t>卑</a:t>
            </a:r>
            <a:r>
              <a:rPr lang="zh-TW" altLang="zh-TW" sz="1500" dirty="0"/>
              <a:t>南族歌唱競賽榮獲第六</a:t>
            </a:r>
            <a:r>
              <a:rPr lang="zh-TW" altLang="zh-TW" sz="1500" dirty="0" smtClean="0"/>
              <a:t>名</a:t>
            </a:r>
            <a:r>
              <a:rPr lang="zh-TW" altLang="en-US" sz="1500" dirty="0" smtClean="0"/>
              <a:t>、</a:t>
            </a:r>
            <a:r>
              <a:rPr lang="zh-TW" altLang="zh-TW" sz="1500" dirty="0" smtClean="0"/>
              <a:t>阿</a:t>
            </a:r>
            <a:r>
              <a:rPr lang="zh-TW" altLang="zh-TW" sz="1500" dirty="0"/>
              <a:t>美族歌唱競賽榮獲第五</a:t>
            </a:r>
            <a:r>
              <a:rPr lang="zh-TW" altLang="zh-TW" sz="1500" dirty="0" smtClean="0"/>
              <a:t>名</a:t>
            </a:r>
            <a:r>
              <a:rPr lang="zh-TW" altLang="en-US" sz="1500" dirty="0" smtClean="0"/>
              <a:t>。</a:t>
            </a:r>
            <a:endParaRPr lang="en-US" altLang="zh-TW" sz="1500" dirty="0" smtClean="0"/>
          </a:p>
          <a:p>
            <a:pPr marL="0" lvl="0" indent="0">
              <a:buNone/>
            </a:pPr>
            <a:r>
              <a:rPr lang="zh-TW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閱讀：</a:t>
            </a:r>
            <a:endParaRPr lang="en-US" altLang="zh-TW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zh-TW" altLang="en-US" sz="1500" dirty="0" smtClean="0"/>
              <a:t>「</a:t>
            </a:r>
            <a:r>
              <a:rPr lang="en-US" altLang="zh-TW" sz="1500" dirty="0"/>
              <a:t>107</a:t>
            </a:r>
            <a:r>
              <a:rPr lang="zh-TW" altLang="en-US" sz="1500" dirty="0"/>
              <a:t>年度兒童深耕閱讀－親子自編故事劇本徵件活動」比賽</a:t>
            </a:r>
            <a:r>
              <a:rPr lang="zh-TW" altLang="en-US" sz="1500" dirty="0" smtClean="0"/>
              <a:t>榮獲優選，</a:t>
            </a:r>
            <a:r>
              <a:rPr lang="en-US" altLang="zh-TW" sz="1500" dirty="0"/>
              <a:t>402</a:t>
            </a:r>
            <a:r>
              <a:rPr lang="zh-TW" altLang="en-US" sz="1500" dirty="0"/>
              <a:t>陳昱秀、</a:t>
            </a:r>
            <a:r>
              <a:rPr lang="en-US" altLang="zh-TW" sz="1500" dirty="0"/>
              <a:t>403</a:t>
            </a:r>
            <a:r>
              <a:rPr lang="zh-TW" altLang="en-US" sz="1500" dirty="0"/>
              <a:t>鄧靖懐、</a:t>
            </a:r>
            <a:r>
              <a:rPr lang="en-US" altLang="zh-TW" sz="1500" dirty="0"/>
              <a:t>408</a:t>
            </a:r>
            <a:r>
              <a:rPr lang="zh-TW" altLang="en-US" sz="1500" dirty="0"/>
              <a:t>劉昭俊、</a:t>
            </a:r>
            <a:r>
              <a:rPr lang="en-US" altLang="zh-TW" sz="1500" dirty="0"/>
              <a:t>507</a:t>
            </a:r>
            <a:r>
              <a:rPr lang="zh-TW" altLang="en-US" sz="1500" dirty="0"/>
              <a:t>李劭</a:t>
            </a:r>
            <a:r>
              <a:rPr lang="zh-TW" altLang="en-US" sz="1500" dirty="0" smtClean="0"/>
              <a:t>洋榮獲佳作，</a:t>
            </a:r>
            <a:r>
              <a:rPr lang="en-US" altLang="zh-TW" sz="1500" dirty="0"/>
              <a:t>401</a:t>
            </a:r>
            <a:r>
              <a:rPr lang="zh-TW" altLang="en-US" sz="1500" dirty="0"/>
              <a:t>張家溱、</a:t>
            </a:r>
            <a:r>
              <a:rPr lang="en-US" altLang="zh-TW" sz="1500" dirty="0"/>
              <a:t>406</a:t>
            </a:r>
            <a:r>
              <a:rPr lang="zh-TW" altLang="en-US" sz="1500" dirty="0"/>
              <a:t>江語婷、</a:t>
            </a:r>
            <a:r>
              <a:rPr lang="en-US" altLang="zh-TW" sz="1500" dirty="0"/>
              <a:t>407</a:t>
            </a:r>
            <a:r>
              <a:rPr lang="zh-TW" altLang="en-US" sz="1500" dirty="0"/>
              <a:t>曾之誾、</a:t>
            </a:r>
            <a:r>
              <a:rPr lang="en-US" altLang="zh-TW" sz="1500" dirty="0"/>
              <a:t>508</a:t>
            </a:r>
            <a:r>
              <a:rPr lang="zh-TW" altLang="en-US" sz="1500" dirty="0"/>
              <a:t>彭湋</a:t>
            </a:r>
            <a:r>
              <a:rPr lang="zh-TW" altLang="en-US" sz="1500" dirty="0" smtClean="0"/>
              <a:t>宸</a:t>
            </a:r>
            <a:r>
              <a:rPr lang="zh-TW" altLang="en-US" sz="1500" dirty="0"/>
              <a:t>榮獲</a:t>
            </a:r>
            <a:r>
              <a:rPr lang="zh-TW" altLang="en-US" sz="1500" dirty="0" smtClean="0"/>
              <a:t>佳作。</a:t>
            </a:r>
            <a:endParaRPr lang="en-US" altLang="zh-TW" sz="1500" dirty="0" smtClean="0"/>
          </a:p>
          <a:p>
            <a:pPr lvl="0"/>
            <a:r>
              <a:rPr lang="zh-TW" altLang="en-US" sz="1600" dirty="0"/>
              <a:t>本校設備組長郭秀萍老師，榮獲本市</a:t>
            </a:r>
            <a:r>
              <a:rPr lang="en-US" altLang="zh-TW" sz="1600" dirty="0"/>
              <a:t>107</a:t>
            </a:r>
            <a:r>
              <a:rPr lang="zh-TW" altLang="en-US" sz="1600" dirty="0"/>
              <a:t>年度推動閱讀績優學校 之「閱讀推手</a:t>
            </a:r>
            <a:r>
              <a:rPr lang="en-US" altLang="zh-TW" sz="1600" dirty="0"/>
              <a:t>--</a:t>
            </a:r>
            <a:r>
              <a:rPr lang="zh-TW" altLang="en-US" sz="1600" dirty="0"/>
              <a:t>書城閱冠磐石」獎</a:t>
            </a:r>
            <a:r>
              <a:rPr lang="zh-TW" altLang="en-US" sz="1500" dirty="0" smtClean="0"/>
              <a:t>。</a:t>
            </a:r>
            <a:endParaRPr lang="en-US" altLang="zh-TW" sz="1500" dirty="0" smtClean="0"/>
          </a:p>
          <a:p>
            <a:pPr marL="0" lvl="0" indent="0">
              <a:buNone/>
            </a:pPr>
            <a:r>
              <a:rPr lang="zh-TW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教師專業行動研究</a:t>
            </a:r>
            <a:r>
              <a:rPr lang="zh-TW" alt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en-US" altLang="zh-TW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1500" dirty="0"/>
              <a:t>榮獲一</a:t>
            </a:r>
            <a:r>
              <a:rPr lang="zh-TW" altLang="en-US" sz="1500" dirty="0" smtClean="0"/>
              <a:t>特優、一優等、四個佳作獎，並榮獲團體獎甲組第五名。</a:t>
            </a:r>
            <a:endParaRPr lang="en-US" altLang="zh-TW" sz="1500" dirty="0" smtClean="0"/>
          </a:p>
          <a:p>
            <a:pPr marL="0" indent="0">
              <a:buNone/>
            </a:pPr>
            <a:r>
              <a:rPr lang="zh-TW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其他</a:t>
            </a:r>
            <a:r>
              <a:rPr lang="zh-TW" alt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en-US" altLang="zh-TW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1600" dirty="0"/>
              <a:t>廖家芳老師、梁秋月老師、葉金滿老師、林珍珍老師參加教育部</a:t>
            </a:r>
            <a:r>
              <a:rPr lang="en-US" altLang="zh-TW" sz="1600" dirty="0"/>
              <a:t>107</a:t>
            </a:r>
            <a:r>
              <a:rPr lang="zh-TW" altLang="en-US" sz="1600" dirty="0"/>
              <a:t>年度</a:t>
            </a:r>
            <a:r>
              <a:rPr lang="en-US" altLang="zh-TW" sz="1600" dirty="0" err="1"/>
              <a:t>USR</a:t>
            </a:r>
            <a:r>
              <a:rPr lang="zh-TW" altLang="en-US" sz="1600" dirty="0"/>
              <a:t>計畫</a:t>
            </a:r>
            <a:r>
              <a:rPr lang="en-US" altLang="zh-TW" sz="1600" dirty="0"/>
              <a:t>-</a:t>
            </a:r>
            <a:r>
              <a:rPr lang="zh-TW" altLang="en-US" sz="1600" dirty="0"/>
              <a:t>減塑「心」家園，榮獲第一屆金塑獎</a:t>
            </a:r>
            <a:r>
              <a:rPr lang="zh-TW" altLang="en-US" sz="1600" dirty="0" smtClean="0"/>
              <a:t>榮譽</a:t>
            </a:r>
            <a:endParaRPr lang="en-US" altLang="zh-TW" sz="1600" dirty="0" smtClean="0"/>
          </a:p>
          <a:p>
            <a:r>
              <a:rPr lang="zh-TW" altLang="en-US" sz="1600" dirty="0"/>
              <a:t>藍淑英老師、吳瑞藜老師、范慧芳老師參加之</a:t>
            </a:r>
            <a:r>
              <a:rPr lang="en-US" altLang="zh-TW" sz="1600" dirty="0"/>
              <a:t>107</a:t>
            </a:r>
            <a:r>
              <a:rPr lang="zh-TW" altLang="en-US" sz="1600" dirty="0"/>
              <a:t>年度「國小性別與情感教育議題融入各領域課程教學活動設計比賽」榮獲佳作</a:t>
            </a:r>
            <a:endParaRPr lang="en-US" altLang="zh-TW" sz="1500" dirty="0" smtClean="0"/>
          </a:p>
          <a:p>
            <a:pPr marL="0" indent="0">
              <a:buNone/>
            </a:pPr>
            <a:endParaRPr lang="en-US" altLang="zh-TW" sz="1500" dirty="0"/>
          </a:p>
          <a:p>
            <a:pPr lvl="0"/>
            <a:endParaRPr lang="zh-TW" altLang="zh-TW" sz="3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424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>
                <a:ea typeface="文鼎粗隸" panose="02010609010101010101" pitchFamily="49" charset="-120"/>
              </a:rPr>
              <a:t>輔導組下學期行事</a:t>
            </a:r>
            <a:endParaRPr lang="zh-TW" altLang="en-US" sz="4000" dirty="0"/>
          </a:p>
        </p:txBody>
      </p:sp>
      <p:sp>
        <p:nvSpPr>
          <p:cNvPr id="6" name="內容版面配置區 4"/>
          <p:cNvSpPr>
            <a:spLocks noGrp="1"/>
          </p:cNvSpPr>
          <p:nvPr>
            <p:ph idx="1"/>
          </p:nvPr>
        </p:nvSpPr>
        <p:spPr>
          <a:xfrm>
            <a:off x="283020" y="1600201"/>
            <a:ext cx="8860980" cy="391703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2/15</a:t>
            </a:r>
            <a:r>
              <a:rPr lang="zh-TW" altLang="en-US" dirty="0"/>
              <a:t>下</a:t>
            </a:r>
            <a:r>
              <a:rPr lang="zh-TW" altLang="en-US" dirty="0" smtClean="0"/>
              <a:t>學期學校日活動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教師輔導知能研習活動</a:t>
            </a:r>
            <a:endParaRPr lang="en-US" altLang="zh-TW" dirty="0" smtClean="0"/>
          </a:p>
          <a:p>
            <a:pPr marL="914400" lvl="1" indent="-514350"/>
            <a:r>
              <a:rPr lang="en-US" altLang="zh-TW" dirty="0" smtClean="0"/>
              <a:t>3/13</a:t>
            </a:r>
            <a:r>
              <a:rPr lang="zh-TW" altLang="en-US" dirty="0" smtClean="0"/>
              <a:t>講題</a:t>
            </a:r>
            <a:r>
              <a:rPr lang="en-US" altLang="zh-TW" dirty="0"/>
              <a:t>:</a:t>
            </a:r>
            <a:r>
              <a:rPr lang="zh-TW" altLang="en-US" dirty="0" smtClean="0"/>
              <a:t>做</a:t>
            </a:r>
            <a:r>
              <a:rPr lang="zh-TW" altLang="en-US" dirty="0"/>
              <a:t>情緒的主人。</a:t>
            </a:r>
            <a:endParaRPr lang="en-US" altLang="zh-TW" dirty="0" smtClean="0"/>
          </a:p>
          <a:p>
            <a:pPr marL="914400" lvl="1" indent="-514350"/>
            <a:r>
              <a:rPr lang="en-US" altLang="zh-TW" dirty="0" smtClean="0"/>
              <a:t>5/1</a:t>
            </a:r>
            <a:r>
              <a:rPr lang="zh-TW" altLang="en-US" dirty="0" smtClean="0"/>
              <a:t>講題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家</a:t>
            </a:r>
            <a:r>
              <a:rPr lang="zh-TW" altLang="en-US" dirty="0"/>
              <a:t>暴、性侵害防治暨家暴目睹兒童輔導。</a:t>
            </a:r>
            <a:endParaRPr lang="zh-TW" alt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6/10~6/18</a:t>
            </a:r>
            <a:r>
              <a:rPr lang="zh-TW" altLang="en-US" dirty="0"/>
              <a:t>畢業生升學輔導</a:t>
            </a:r>
            <a:r>
              <a:rPr lang="zh-TW" altLang="en-US" dirty="0" smtClean="0"/>
              <a:t>活動 </a:t>
            </a:r>
            <a:r>
              <a:rPr lang="en-US" altLang="zh-TW" dirty="0" smtClean="0"/>
              <a:t>(</a:t>
            </a:r>
            <a:r>
              <a:rPr lang="zh-TW" altLang="en-US" dirty="0" smtClean="0"/>
              <a:t>畢業生與</a:t>
            </a:r>
            <a:r>
              <a:rPr lang="zh-TW" altLang="en-US" dirty="0"/>
              <a:t>校長</a:t>
            </a:r>
            <a:r>
              <a:rPr lang="zh-TW" altLang="en-US" dirty="0" smtClean="0"/>
              <a:t>有</a:t>
            </a:r>
            <a:r>
              <a:rPr lang="zh-TW" altLang="en-US" dirty="0"/>
              <a:t>約</a:t>
            </a:r>
            <a:r>
              <a:rPr lang="en-US" altLang="zh-TW" dirty="0"/>
              <a:t>) </a:t>
            </a:r>
            <a:r>
              <a:rPr lang="zh-TW" altLang="en-US" dirty="0"/>
              <a:t>。</a:t>
            </a:r>
            <a:endParaRPr lang="en-US" altLang="zh-TW" dirty="0"/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5433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特教組</a:t>
            </a:r>
            <a:r>
              <a:rPr lang="zh-TW" altLang="en-US" sz="4000" dirty="0">
                <a:solidFill>
                  <a:prstClr val="black"/>
                </a:solidFill>
                <a:ea typeface="文鼎粗隸" panose="02010609010101010101" pitchFamily="49" charset="-120"/>
              </a:rPr>
              <a:t>業務</a:t>
            </a:r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報告</a:t>
            </a:r>
            <a:endParaRPr lang="zh-TW" altLang="en-US" sz="2800" dirty="0"/>
          </a:p>
        </p:txBody>
      </p:sp>
      <p:sp>
        <p:nvSpPr>
          <p:cNvPr id="6" name="內容版面配置區 4"/>
          <p:cNvSpPr>
            <a:spLocks noGrp="1"/>
          </p:cNvSpPr>
          <p:nvPr>
            <p:ph idx="1"/>
          </p:nvPr>
        </p:nvSpPr>
        <p:spPr>
          <a:xfrm>
            <a:off x="683568" y="1988840"/>
            <a:ext cx="8403416" cy="39170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1.9</a:t>
            </a:r>
            <a:r>
              <a:rPr lang="zh-TW" altLang="en-US" dirty="0">
                <a:solidFill>
                  <a:prstClr val="black"/>
                </a:solidFill>
              </a:rPr>
              <a:t>月召開第一學期期初特推會</a:t>
            </a:r>
            <a:endParaRPr lang="en-US" altLang="zh-TW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2.10</a:t>
            </a:r>
            <a:r>
              <a:rPr lang="zh-TW" altLang="en-US" dirty="0">
                <a:solidFill>
                  <a:prstClr val="black"/>
                </a:solidFill>
              </a:rPr>
              <a:t>月特教班育樂營活動。</a:t>
            </a:r>
            <a:endParaRPr lang="en-US" altLang="zh-TW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3.12</a:t>
            </a:r>
            <a:r>
              <a:rPr lang="zh-TW" altLang="en-US" dirty="0" smtClean="0">
                <a:solidFill>
                  <a:prstClr val="black"/>
                </a:solidFill>
              </a:rPr>
              <a:t>月</a:t>
            </a:r>
            <a:r>
              <a:rPr lang="zh-TW" altLang="en-US" dirty="0">
                <a:solidFill>
                  <a:prstClr val="black"/>
                </a:solidFill>
              </a:rPr>
              <a:t>特教班亞特盃運動會。</a:t>
            </a:r>
            <a:endParaRPr lang="en-US" altLang="zh-TW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4.12</a:t>
            </a:r>
            <a:r>
              <a:rPr lang="zh-TW" altLang="en-US" dirty="0">
                <a:solidFill>
                  <a:prstClr val="black"/>
                </a:solidFill>
              </a:rPr>
              <a:t>月</a:t>
            </a:r>
            <a:r>
              <a:rPr lang="zh-TW" altLang="en-US" dirty="0" smtClean="0">
                <a:solidFill>
                  <a:prstClr val="black"/>
                </a:solidFill>
              </a:rPr>
              <a:t>聖誕</a:t>
            </a:r>
            <a:r>
              <a:rPr lang="zh-TW" altLang="en-US" dirty="0">
                <a:solidFill>
                  <a:prstClr val="black"/>
                </a:solidFill>
              </a:rPr>
              <a:t>派對</a:t>
            </a:r>
            <a:r>
              <a:rPr lang="zh-TW" altLang="en-US" dirty="0" smtClean="0">
                <a:solidFill>
                  <a:prstClr val="black"/>
                </a:solidFill>
              </a:rPr>
              <a:t>活動</a:t>
            </a:r>
            <a:r>
              <a:rPr lang="zh-TW" altLang="en-US" dirty="0">
                <a:solidFill>
                  <a:prstClr val="black"/>
                </a:solidFill>
              </a:rPr>
              <a:t>。</a:t>
            </a:r>
            <a:endParaRPr lang="en-US" altLang="zh-TW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5.</a:t>
            </a:r>
            <a:r>
              <a:rPr lang="zh-TW" altLang="en-US" dirty="0" smtClean="0">
                <a:solidFill>
                  <a:prstClr val="black"/>
                </a:solidFill>
              </a:rPr>
              <a:t>提供</a:t>
            </a:r>
            <a:r>
              <a:rPr lang="zh-TW" altLang="en-US" dirty="0">
                <a:solidFill>
                  <a:prstClr val="black"/>
                </a:solidFill>
              </a:rPr>
              <a:t>教師、學生及家長特殊教育諮詢服務。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00424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特教組</a:t>
            </a:r>
            <a:r>
              <a:rPr lang="zh-TW" altLang="en-US" sz="4000" dirty="0">
                <a:solidFill>
                  <a:prstClr val="black"/>
                </a:solidFill>
                <a:ea typeface="文鼎粗隸" panose="02010609010101010101" pitchFamily="49" charset="-120"/>
              </a:rPr>
              <a:t>業務</a:t>
            </a:r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報告</a:t>
            </a:r>
            <a:endParaRPr lang="zh-TW" alt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651821" cy="27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08" y="1772816"/>
            <a:ext cx="36830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319238" y="472514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全體特教班班遊</a:t>
            </a:r>
            <a:endParaRPr lang="en-US" altLang="zh-TW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地點：宜蘭 蠟筆工廠</a:t>
            </a:r>
            <a:endParaRPr lang="en-US" altLang="zh-TW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64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特教組</a:t>
            </a:r>
            <a:r>
              <a:rPr lang="zh-TW" altLang="en-US" sz="4000" dirty="0">
                <a:solidFill>
                  <a:prstClr val="black"/>
                </a:solidFill>
                <a:ea typeface="文鼎粗隸" panose="02010609010101010101" pitchFamily="49" charset="-120"/>
              </a:rPr>
              <a:t>業務</a:t>
            </a:r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報告</a:t>
            </a:r>
            <a:endParaRPr lang="zh-TW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2319238" y="4725144"/>
            <a:ext cx="4773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臺北市集中式特教班學生育樂活動</a:t>
            </a:r>
          </a:p>
          <a:p>
            <a:pPr algn="ctr"/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地點：科教館、兒童新樂園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1706"/>
            <a:ext cx="3651821" cy="27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44394"/>
            <a:ext cx="3711178" cy="278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7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特教組</a:t>
            </a:r>
            <a:r>
              <a:rPr lang="zh-TW" altLang="en-US" sz="4000" dirty="0">
                <a:solidFill>
                  <a:prstClr val="black"/>
                </a:solidFill>
                <a:ea typeface="文鼎粗隸" panose="02010609010101010101" pitchFamily="49" charset="-120"/>
              </a:rPr>
              <a:t>業務</a:t>
            </a:r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報告</a:t>
            </a:r>
            <a:endParaRPr lang="zh-TW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2319238" y="4725144"/>
            <a:ext cx="4773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27</a:t>
            </a:r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屆亞特盃運動會</a:t>
            </a:r>
          </a:p>
          <a:p>
            <a:pPr algn="ctr"/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地點：師大附中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46" y="1780041"/>
            <a:ext cx="3817085" cy="286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780041"/>
            <a:ext cx="3868027" cy="289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9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特教組</a:t>
            </a:r>
            <a:r>
              <a:rPr lang="zh-TW" altLang="en-US" sz="4000" dirty="0">
                <a:solidFill>
                  <a:prstClr val="black"/>
                </a:solidFill>
                <a:ea typeface="文鼎粗隸" panose="02010609010101010101" pitchFamily="49" charset="-120"/>
              </a:rPr>
              <a:t>業務</a:t>
            </a:r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報告</a:t>
            </a:r>
            <a:endParaRPr lang="zh-TW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2319238" y="4955976"/>
            <a:ext cx="4773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特教班聖誕派對</a:t>
            </a:r>
            <a:endParaRPr lang="zh-TW" altLang="en-US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56" y="1929351"/>
            <a:ext cx="3776719" cy="282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92287"/>
            <a:ext cx="3779992" cy="282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8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>
                <a:solidFill>
                  <a:prstClr val="black"/>
                </a:solidFill>
                <a:ea typeface="文鼎粗隸" panose="02010609010101010101" pitchFamily="49" charset="-120"/>
              </a:rPr>
              <a:t>特教組業務報告</a:t>
            </a:r>
            <a:endParaRPr lang="zh-TW" altLang="en-US" sz="4000" dirty="0"/>
          </a:p>
        </p:txBody>
      </p:sp>
      <p:sp>
        <p:nvSpPr>
          <p:cNvPr id="6" name="內容版面配置區 4"/>
          <p:cNvSpPr>
            <a:spLocks noGrp="1"/>
          </p:cNvSpPr>
          <p:nvPr>
            <p:ph idx="1"/>
          </p:nvPr>
        </p:nvSpPr>
        <p:spPr>
          <a:xfrm>
            <a:off x="457200" y="1600201"/>
            <a:ext cx="8403416" cy="3917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1.</a:t>
            </a:r>
            <a:r>
              <a:rPr lang="zh-TW" altLang="en-US" dirty="0" smtClean="0">
                <a:solidFill>
                  <a:prstClr val="black"/>
                </a:solidFill>
              </a:rPr>
              <a:t>協助</a:t>
            </a:r>
            <a:r>
              <a:rPr lang="zh-TW" altLang="en-US" dirty="0">
                <a:solidFill>
                  <a:prstClr val="black"/>
                </a:solidFill>
              </a:rPr>
              <a:t>辦理特殊學生鑑定、轉銜、安置及上網通報。 </a:t>
            </a:r>
            <a:endParaRPr lang="en-US" altLang="zh-TW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2.</a:t>
            </a:r>
            <a:r>
              <a:rPr lang="zh-TW" altLang="en-US" dirty="0" smtClean="0">
                <a:solidFill>
                  <a:prstClr val="black"/>
                </a:solidFill>
              </a:rPr>
              <a:t>辦理</a:t>
            </a:r>
            <a:r>
              <a:rPr lang="zh-TW" altLang="en-US" dirty="0">
                <a:solidFill>
                  <a:prstClr val="black"/>
                </a:solidFill>
              </a:rPr>
              <a:t>資賦優異學生縮短修業年限及資優教育方案事宜。 </a:t>
            </a:r>
          </a:p>
          <a:p>
            <a:pPr marL="0" lv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3.</a:t>
            </a:r>
            <a:r>
              <a:rPr lang="zh-TW" altLang="en-US" dirty="0" smtClean="0">
                <a:solidFill>
                  <a:prstClr val="black"/>
                </a:solidFill>
              </a:rPr>
              <a:t>協助</a:t>
            </a:r>
            <a:r>
              <a:rPr lang="zh-TW" altLang="en-US" dirty="0">
                <a:solidFill>
                  <a:prstClr val="black"/>
                </a:solidFill>
              </a:rPr>
              <a:t>處理特殊教育學生突發狀況或緊急事件。</a:t>
            </a:r>
            <a:endParaRPr lang="en-US" altLang="zh-TW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altLang="zh-TW" smtClean="0">
                <a:solidFill>
                  <a:prstClr val="black"/>
                </a:solidFill>
              </a:rPr>
              <a:t>4.</a:t>
            </a:r>
            <a:r>
              <a:rPr lang="zh-TW" altLang="en-US" smtClean="0">
                <a:solidFill>
                  <a:prstClr val="black"/>
                </a:solidFill>
              </a:rPr>
              <a:t>協助</a:t>
            </a:r>
            <a:r>
              <a:rPr lang="zh-TW" altLang="en-US" dirty="0">
                <a:solidFill>
                  <a:prstClr val="black"/>
                </a:solidFill>
              </a:rPr>
              <a:t>特殊學生生涯輔導與安置。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7739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>
                <a:ea typeface="文鼎粗隸" panose="02010609010101010101" pitchFamily="49" charset="-120"/>
              </a:rPr>
              <a:t>資料組業務</a:t>
            </a:r>
            <a:r>
              <a:rPr lang="zh-TW" altLang="en-US" sz="4000" dirty="0" smtClean="0">
                <a:ea typeface="文鼎粗隸" panose="02010609010101010101" pitchFamily="49" charset="-120"/>
              </a:rPr>
              <a:t>報告</a:t>
            </a:r>
            <a:endParaRPr lang="zh-TW" altLang="en-US" sz="4000" dirty="0"/>
          </a:p>
        </p:txBody>
      </p:sp>
      <p:sp>
        <p:nvSpPr>
          <p:cNvPr id="6" name="內容版面配置區 4"/>
          <p:cNvSpPr>
            <a:spLocks noGrp="1"/>
          </p:cNvSpPr>
          <p:nvPr>
            <p:ph idx="1"/>
          </p:nvPr>
        </p:nvSpPr>
        <p:spPr>
          <a:xfrm>
            <a:off x="743288" y="1628800"/>
            <a:ext cx="8221200" cy="39170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zh-TW" dirty="0" smtClean="0"/>
              <a:t>1.8</a:t>
            </a:r>
            <a:r>
              <a:rPr lang="zh-TW" altLang="en-US" dirty="0"/>
              <a:t>月</a:t>
            </a:r>
            <a:r>
              <a:rPr lang="en-US" altLang="zh-TW" dirty="0"/>
              <a:t>30</a:t>
            </a:r>
            <a:r>
              <a:rPr lang="zh-TW" altLang="en-US" dirty="0"/>
              <a:t>日辦理祖父母節</a:t>
            </a:r>
            <a:r>
              <a:rPr lang="zh-TW" altLang="en-US" dirty="0" smtClean="0"/>
              <a:t>活動</a:t>
            </a:r>
            <a:r>
              <a:rPr lang="zh-TW" altLang="en-US" dirty="0" smtClean="0">
                <a:solidFill>
                  <a:prstClr val="black"/>
                </a:solidFill>
              </a:rPr>
              <a:t>。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2</a:t>
            </a:r>
            <a:r>
              <a:rPr lang="en-US" altLang="zh-TW" dirty="0" smtClean="0"/>
              <a:t>.9</a:t>
            </a:r>
            <a:r>
              <a:rPr lang="zh-TW" altLang="en-US" dirty="0" smtClean="0"/>
              <a:t>月</a:t>
            </a:r>
            <a:r>
              <a:rPr lang="en-US" altLang="zh-TW" dirty="0" smtClean="0"/>
              <a:t>8</a:t>
            </a:r>
            <a:r>
              <a:rPr lang="zh-TW" altLang="en-US" dirty="0" smtClean="0"/>
              <a:t>日</a:t>
            </a:r>
            <a:r>
              <a:rPr lang="zh-TW" altLang="en-US" dirty="0"/>
              <a:t>辦理學校日</a:t>
            </a:r>
            <a:r>
              <a:rPr lang="zh-TW" altLang="en-US" dirty="0" smtClean="0"/>
              <a:t>活動</a:t>
            </a:r>
            <a:r>
              <a:rPr lang="zh-TW" altLang="en-US" dirty="0">
                <a:solidFill>
                  <a:prstClr val="black"/>
                </a:solidFill>
              </a:rPr>
              <a:t>。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3.8</a:t>
            </a:r>
            <a:r>
              <a:rPr lang="zh-TW" altLang="en-US" dirty="0" smtClean="0"/>
              <a:t>月</a:t>
            </a:r>
            <a:r>
              <a:rPr lang="en-US" altLang="zh-TW" dirty="0" smtClean="0"/>
              <a:t>30</a:t>
            </a:r>
            <a:r>
              <a:rPr lang="zh-TW" altLang="en-US" dirty="0" smtClean="0"/>
              <a:t>日、</a:t>
            </a:r>
            <a:r>
              <a:rPr lang="en-US" altLang="zh-TW" dirty="0" smtClean="0"/>
              <a:t>10</a:t>
            </a:r>
            <a:r>
              <a:rPr lang="zh-TW" altLang="en-US" dirty="0" smtClean="0"/>
              <a:t>月</a:t>
            </a:r>
            <a:r>
              <a:rPr lang="en-US" altLang="zh-TW" dirty="0" smtClean="0"/>
              <a:t>28</a:t>
            </a:r>
            <a:r>
              <a:rPr lang="zh-TW" altLang="en-US" dirty="0" smtClean="0"/>
              <a:t>日、</a:t>
            </a:r>
            <a:r>
              <a:rPr lang="en-US" altLang="zh-TW" dirty="0" smtClean="0"/>
              <a:t>11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30</a:t>
            </a:r>
            <a:r>
              <a:rPr lang="zh-TW" altLang="en-US" dirty="0" smtClean="0"/>
              <a:t>日辦理</a:t>
            </a:r>
            <a:r>
              <a:rPr lang="zh-TW" altLang="en-US" dirty="0"/>
              <a:t>親職教育</a:t>
            </a:r>
            <a:r>
              <a:rPr lang="zh-TW" altLang="en-US" dirty="0" smtClean="0"/>
              <a:t>講座</a:t>
            </a:r>
            <a:r>
              <a:rPr lang="zh-TW" altLang="en-US" dirty="0">
                <a:solidFill>
                  <a:prstClr val="black"/>
                </a:solidFill>
              </a:rPr>
              <a:t>。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4.</a:t>
            </a:r>
            <a:r>
              <a:rPr lang="zh-TW" altLang="en-US" dirty="0" smtClean="0"/>
              <a:t>辦理</a:t>
            </a:r>
            <a:r>
              <a:rPr lang="zh-TW" altLang="en-US" dirty="0"/>
              <a:t>晨間課輔志</a:t>
            </a:r>
            <a:r>
              <a:rPr lang="zh-TW" altLang="en-US" dirty="0" smtClean="0"/>
              <a:t>工活動。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5.</a:t>
            </a:r>
            <a:r>
              <a:rPr lang="zh-TW" altLang="en-US" dirty="0" smtClean="0"/>
              <a:t>協助家長會會員大會、委員會開會事宜。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6.</a:t>
            </a:r>
            <a:r>
              <a:rPr lang="zh-TW" altLang="en-US" dirty="0" smtClean="0"/>
              <a:t>辦理</a:t>
            </a:r>
            <a:r>
              <a:rPr lang="zh-TW" altLang="en-US" dirty="0"/>
              <a:t>志工團體晨間入班協助</a:t>
            </a:r>
            <a:r>
              <a:rPr lang="zh-TW" altLang="en-US" dirty="0" smtClean="0"/>
              <a:t>事宜</a:t>
            </a:r>
            <a:r>
              <a:rPr lang="zh-TW" altLang="en-US" dirty="0" smtClean="0">
                <a:solidFill>
                  <a:prstClr val="black"/>
                </a:solidFill>
              </a:rPr>
              <a:t>。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7.</a:t>
            </a:r>
            <a:r>
              <a:rPr lang="zh-TW" altLang="en-US" dirty="0" smtClean="0">
                <a:solidFill>
                  <a:prstClr val="black"/>
                </a:solidFill>
              </a:rPr>
              <a:t>辦理人口教育宣導活動、優良學習單展示。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8.</a:t>
            </a:r>
            <a:r>
              <a:rPr lang="zh-TW" altLang="en-US" dirty="0" smtClean="0">
                <a:solidFill>
                  <a:prstClr val="black"/>
                </a:solidFill>
              </a:rPr>
              <a:t>辦理百</a:t>
            </a:r>
            <a:r>
              <a:rPr lang="zh-TW" altLang="en-US" dirty="0">
                <a:solidFill>
                  <a:prstClr val="black"/>
                </a:solidFill>
              </a:rPr>
              <a:t>順</a:t>
            </a:r>
            <a:r>
              <a:rPr lang="zh-TW" altLang="en-US" dirty="0" smtClean="0">
                <a:solidFill>
                  <a:prstClr val="black"/>
                </a:solidFill>
              </a:rPr>
              <a:t>獎學金申請及發放。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prstClr val="black"/>
                </a:solidFill>
              </a:rPr>
              <a:t>9.</a:t>
            </a:r>
            <a:r>
              <a:rPr lang="zh-TW" altLang="en-US" dirty="0" smtClean="0">
                <a:solidFill>
                  <a:prstClr val="black"/>
                </a:solidFill>
              </a:rPr>
              <a:t>各單位感謝狀製作與頒發。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zh-TW" altLang="en-US" dirty="0"/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952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 smtClean="0">
                <a:ea typeface="文鼎粗隸" panose="02010609010101010101" pitchFamily="49" charset="-120"/>
              </a:rPr>
              <a:t>資料組下學期行事</a:t>
            </a:r>
            <a:endParaRPr lang="zh-TW" altLang="en-US" sz="4000" dirty="0"/>
          </a:p>
        </p:txBody>
      </p:sp>
      <p:sp>
        <p:nvSpPr>
          <p:cNvPr id="6" name="內容版面配置區 4"/>
          <p:cNvSpPr>
            <a:spLocks noGrp="1"/>
          </p:cNvSpPr>
          <p:nvPr>
            <p:ph idx="1"/>
          </p:nvPr>
        </p:nvSpPr>
        <p:spPr>
          <a:xfrm>
            <a:off x="611560" y="1628800"/>
            <a:ext cx="8403416" cy="3917032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000" dirty="0" smtClean="0"/>
              <a:t>1.</a:t>
            </a:r>
            <a:r>
              <a:rPr lang="zh-TW" altLang="en-US" sz="2000" dirty="0"/>
              <a:t>親職</a:t>
            </a:r>
            <a:r>
              <a:rPr lang="zh-TW" altLang="en-US" sz="2000" dirty="0" smtClean="0"/>
              <a:t>講座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打開</a:t>
            </a:r>
            <a:r>
              <a:rPr lang="zh-TW" altLang="en-US" sz="2000" dirty="0"/>
              <a:t>親子溝通的黃金之鑰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000" dirty="0"/>
              <a:t>時間</a:t>
            </a:r>
            <a:r>
              <a:rPr lang="en-US" altLang="zh-TW" sz="2000" dirty="0"/>
              <a:t>:3</a:t>
            </a:r>
            <a:r>
              <a:rPr lang="zh-TW" altLang="en-US" sz="2000" dirty="0"/>
              <a:t>月</a:t>
            </a:r>
            <a:r>
              <a:rPr lang="en-US" altLang="zh-TW" sz="2000" dirty="0"/>
              <a:t>27</a:t>
            </a:r>
            <a:r>
              <a:rPr lang="zh-TW" altLang="en-US" sz="2000" dirty="0"/>
              <a:t>日</a:t>
            </a:r>
            <a:r>
              <a:rPr lang="en-US" altLang="zh-TW" sz="2000" dirty="0"/>
              <a:t>(</a:t>
            </a:r>
            <a:r>
              <a:rPr lang="zh-TW" altLang="en-US" sz="2000" dirty="0"/>
              <a:t>三</a:t>
            </a:r>
            <a:r>
              <a:rPr lang="en-US" altLang="zh-TW" sz="2000" dirty="0"/>
              <a:t>)</a:t>
            </a:r>
            <a:r>
              <a:rPr lang="zh-TW" altLang="en-US" sz="2000" dirty="0"/>
              <a:t>下午</a:t>
            </a:r>
            <a:r>
              <a:rPr lang="en-US" altLang="zh-TW" sz="2000" dirty="0"/>
              <a:t>2:00-4:00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000" dirty="0"/>
              <a:t>講師</a:t>
            </a:r>
            <a:r>
              <a:rPr lang="en-US" altLang="zh-TW" sz="2000" dirty="0"/>
              <a:t>:</a:t>
            </a:r>
            <a:r>
              <a:rPr lang="zh-TW" altLang="en-US" sz="2000" dirty="0"/>
              <a:t>澤爸</a:t>
            </a:r>
            <a:r>
              <a:rPr lang="en-US" altLang="zh-TW" sz="2000" dirty="0"/>
              <a:t>(</a:t>
            </a:r>
            <a:r>
              <a:rPr lang="zh-TW" altLang="en-US" sz="2000" dirty="0"/>
              <a:t>魏瑋志先生</a:t>
            </a:r>
            <a:r>
              <a:rPr lang="en-US" altLang="zh-TW" sz="2000" dirty="0" smtClean="0"/>
              <a:t>)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000" dirty="0" smtClean="0"/>
              <a:t>2.</a:t>
            </a:r>
            <a:r>
              <a:rPr lang="zh-TW" altLang="en-US" sz="2000" dirty="0" smtClean="0"/>
              <a:t>親</a:t>
            </a:r>
            <a:r>
              <a:rPr lang="zh-TW" altLang="en-US" sz="2000" dirty="0"/>
              <a:t>子紓壓活動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000" dirty="0"/>
              <a:t>時間</a:t>
            </a:r>
            <a:r>
              <a:rPr lang="en-US" altLang="zh-TW" sz="2000" dirty="0"/>
              <a:t>:5</a:t>
            </a:r>
            <a:r>
              <a:rPr lang="zh-TW" altLang="en-US" sz="2000" dirty="0"/>
              <a:t>月</a:t>
            </a:r>
            <a:r>
              <a:rPr lang="en-US" altLang="zh-TW" sz="2000" dirty="0"/>
              <a:t>22</a:t>
            </a:r>
            <a:r>
              <a:rPr lang="zh-TW" altLang="en-US" sz="2000" dirty="0" smtClean="0"/>
              <a:t>日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三</a:t>
            </a:r>
            <a:r>
              <a:rPr lang="en-US" altLang="zh-TW" sz="2000" dirty="0" smtClean="0"/>
              <a:t>)</a:t>
            </a:r>
            <a:r>
              <a:rPr lang="zh-TW" altLang="en-US" sz="2000" dirty="0" smtClean="0"/>
              <a:t>下午</a:t>
            </a:r>
            <a:r>
              <a:rPr lang="en-US" altLang="zh-TW" sz="2000" dirty="0"/>
              <a:t>2:00-4:00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000" dirty="0"/>
              <a:t>講師</a:t>
            </a:r>
            <a:r>
              <a:rPr lang="en-US" altLang="zh-TW" sz="2000" dirty="0"/>
              <a:t>:</a:t>
            </a:r>
            <a:r>
              <a:rPr lang="zh-TW" altLang="en-US" sz="2000" dirty="0"/>
              <a:t>許慈芸</a:t>
            </a:r>
            <a:r>
              <a:rPr lang="zh-TW" altLang="en-US" sz="2000" dirty="0" smtClean="0"/>
              <a:t>老師</a:t>
            </a:r>
            <a:endParaRPr lang="en-US" altLang="zh-TW" sz="2000" dirty="0" smtClean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000" dirty="0" smtClean="0"/>
              <a:t>3.</a:t>
            </a:r>
            <a:r>
              <a:rPr lang="zh-TW" altLang="en-US" sz="2000" dirty="0" smtClean="0"/>
              <a:t>母親節學習單活動</a:t>
            </a:r>
            <a:endParaRPr lang="zh-TW" altLang="en-US" sz="2000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dirty="0"/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0002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內容版面配置區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2" y="1778195"/>
            <a:ext cx="8053514" cy="356037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6" y="1583176"/>
            <a:ext cx="4966181" cy="295082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2800" dirty="0" smtClean="0"/>
              <a:t> 臺北市</a:t>
            </a:r>
            <a:r>
              <a:rPr lang="zh-TW" altLang="en-US" sz="2800" dirty="0"/>
              <a:t>中山國小</a:t>
            </a:r>
            <a:r>
              <a:rPr lang="en-US" altLang="zh-TW" sz="2800" dirty="0"/>
              <a:t>107</a:t>
            </a:r>
            <a:r>
              <a:rPr lang="zh-TW" altLang="en-US" sz="2800" dirty="0"/>
              <a:t>學年度</a:t>
            </a:r>
            <a:r>
              <a:rPr lang="zh-TW" altLang="en-US" sz="2800" dirty="0" smtClean="0"/>
              <a:t>第一學期</a:t>
            </a:r>
            <a:r>
              <a:rPr lang="zh-TW" altLang="en-US" sz="2800" dirty="0"/>
              <a:t/>
            </a:r>
            <a:br>
              <a:rPr lang="zh-TW" altLang="en-US" sz="2800" dirty="0"/>
            </a:br>
            <a:r>
              <a:rPr lang="zh-TW" altLang="en-US" sz="2800" dirty="0" smtClean="0"/>
              <a:t>幼兒園</a:t>
            </a:r>
            <a:endParaRPr lang="zh-TW" altLang="en-US" sz="2800" dirty="0"/>
          </a:p>
        </p:txBody>
      </p:sp>
      <p:pic>
        <p:nvPicPr>
          <p:cNvPr id="7" name="圖片 6" descr="O:\107教保員\181122遊戲場扶手改善照片\711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6" y="1507656"/>
            <a:ext cx="3823300" cy="295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內容版面配置區 7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7160"/>
            <a:ext cx="3823300" cy="2950820"/>
          </a:xfrm>
          <a:prstGeom prst="rect">
            <a:avLst/>
          </a:prstGeom>
          <a:noFill/>
        </p:spPr>
      </p:pic>
      <p:pic>
        <p:nvPicPr>
          <p:cNvPr id="9" name="圖片 8" descr="O:\107教保員\181123\181123 (7)前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7544"/>
            <a:ext cx="3848516" cy="295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O:\107教保員\181123\181123 (11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2" y="1527048"/>
            <a:ext cx="3848516" cy="295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圖片 13" descr="O:\107教保員\181123\181123 (1)後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06552"/>
            <a:ext cx="3880444" cy="408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01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107</a:t>
            </a:r>
            <a:r>
              <a:rPr lang="zh-TW" altLang="en-US" sz="3200" dirty="0"/>
              <a:t>學年度第一</a:t>
            </a:r>
            <a:r>
              <a:rPr lang="zh-TW" altLang="en-US" sz="3200" dirty="0" smtClean="0"/>
              <a:t>學期「教務處」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zh-TW" altLang="en-US" sz="3200" dirty="0" smtClean="0"/>
              <a:t>重要行事曆</a:t>
            </a:r>
            <a:endParaRPr lang="zh-TW" altLang="en-US" sz="32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576451"/>
              </p:ext>
            </p:extLst>
          </p:nvPr>
        </p:nvGraphicFramePr>
        <p:xfrm>
          <a:off x="539552" y="1412776"/>
          <a:ext cx="8136902" cy="4018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2655"/>
                <a:gridCol w="1559593"/>
                <a:gridCol w="3456383"/>
                <a:gridCol w="930886"/>
                <a:gridCol w="1517385"/>
              </a:tblGrid>
              <a:tr h="2231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週次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活動日期</a:t>
                      </a:r>
                      <a:endParaRPr lang="zh-TW" sz="11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承辦單位</a:t>
                      </a:r>
                      <a:endParaRPr lang="zh-TW" sz="11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相關對象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94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110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</a:t>
                      </a:r>
                      <a:endParaRPr lang="zh-TW" sz="1100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1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108/2/11(</a:t>
                      </a:r>
                      <a:r>
                        <a:rPr lang="zh-TW" altLang="zh-TW" sz="11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</a:t>
                      </a:r>
                      <a:r>
                        <a:rPr lang="en-US" altLang="zh-TW" sz="11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107</a:t>
                      </a:r>
                      <a:r>
                        <a:rPr lang="zh-TW" sz="11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學年度第二學期</a:t>
                      </a:r>
                      <a:r>
                        <a:rPr lang="zh-TW" sz="11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開學</a:t>
                      </a:r>
                      <a:r>
                        <a:rPr lang="zh-TW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日</a:t>
                      </a:r>
                      <a:r>
                        <a:rPr lang="en-US" altLang="zh-TW" sz="11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,</a:t>
                      </a:r>
                      <a:r>
                        <a:rPr lang="zh-TW" altLang="zh-TW" sz="11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課後</a:t>
                      </a:r>
                      <a:r>
                        <a:rPr lang="zh-TW" altLang="zh-TW" sz="11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照顧班學藝班</a:t>
                      </a:r>
                      <a:r>
                        <a:rPr lang="zh-TW" altLang="en-US" sz="11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上課</a:t>
                      </a:r>
                      <a:endParaRPr lang="zh-TW" sz="110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一到六年級</a:t>
                      </a:r>
                    </a:p>
                  </a:txBody>
                  <a:tcPr marL="68580" marR="68580" marT="0" marB="0"/>
                </a:tc>
              </a:tr>
              <a:tr h="191234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108/2/12(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二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2/12~2/19</a:t>
                      </a:r>
                      <a:r>
                        <a:rPr lang="zh-TW" sz="11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元宵節猜燈謎活動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一到六年級</a:t>
                      </a:r>
                    </a:p>
                  </a:txBody>
                  <a:tcPr marL="68580" marR="68580" marT="0" marB="0"/>
                </a:tc>
              </a:tr>
              <a:tr h="191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二</a:t>
                      </a:r>
                      <a:endParaRPr lang="zh-TW" sz="1100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108/2/19(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二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2/19</a:t>
                      </a: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兒童朝會元宵節現場猜燈謎活動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三到六年級</a:t>
                      </a:r>
                    </a:p>
                  </a:txBody>
                  <a:tcPr marL="68580" marR="68580" marT="0" marB="0"/>
                </a:tc>
              </a:tr>
              <a:tr h="191234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altLang="zh-TW" sz="110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三</a:t>
                      </a:r>
                      <a:endParaRPr lang="zh-TW" sz="1100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108/2/27(</a:t>
                      </a:r>
                      <a:r>
                        <a:rPr lang="zh-TW" sz="11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三</a:t>
                      </a: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科展複審會議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科展複審委員</a:t>
                      </a:r>
                    </a:p>
                  </a:txBody>
                  <a:tcPr marL="68580" marR="68580" marT="0" marB="0"/>
                </a:tc>
              </a:tr>
              <a:tr h="191234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108/2/28(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四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二二八紀念日放假一天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一到六年級</a:t>
                      </a:r>
                    </a:p>
                  </a:txBody>
                  <a:tcPr marL="68580" marR="68580" marT="0" marB="0" anchor="ctr"/>
                </a:tc>
              </a:tr>
              <a:tr h="191234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108/3/1(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五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彈性放假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一到六年級</a:t>
                      </a:r>
                    </a:p>
                  </a:txBody>
                  <a:tcPr marL="68580" marR="68580" marT="0" marB="0" anchor="ctr"/>
                </a:tc>
              </a:tr>
              <a:tr h="19123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八</a:t>
                      </a:r>
                      <a:endParaRPr lang="zh-TW" sz="11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108/4/4(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四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兒童節放假一天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一到六年級</a:t>
                      </a:r>
                    </a:p>
                  </a:txBody>
                  <a:tcPr marL="68580" marR="68580" marT="0" marB="0" anchor="ctr"/>
                </a:tc>
              </a:tr>
              <a:tr h="191234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108/4/5(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五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清明節放假一天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一到六年級</a:t>
                      </a:r>
                    </a:p>
                  </a:txBody>
                  <a:tcPr marL="68580" marR="68580" marT="0" marB="0"/>
                </a:tc>
              </a:tr>
              <a:tr h="191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十</a:t>
                      </a:r>
                      <a:endParaRPr lang="en-US" altLang="zh-TW" sz="11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108/4/17(</a:t>
                      </a:r>
                      <a:r>
                        <a:rPr lang="zh-TW" sz="11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三</a:t>
                      </a:r>
                      <a:r>
                        <a:rPr lang="en-US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r>
                        <a:rPr lang="en-US" altLang="zh-TW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-18(</a:t>
                      </a:r>
                      <a:r>
                        <a:rPr lang="zh-TW" altLang="en-US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四</a:t>
                      </a:r>
                      <a:r>
                        <a:rPr lang="en-US" altLang="zh-TW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期中考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一到六年級</a:t>
                      </a:r>
                    </a:p>
                  </a:txBody>
                  <a:tcPr marL="68580" marR="68580" marT="0" marB="0"/>
                </a:tc>
              </a:tr>
              <a:tr h="191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十一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108/4/23(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二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書法比賽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暫定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三到五年級</a:t>
                      </a:r>
                    </a:p>
                  </a:txBody>
                  <a:tcPr marL="68580" marR="68580" marT="0" marB="0" anchor="ctr"/>
                </a:tc>
              </a:tr>
              <a:tr h="191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十二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108/4/29(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107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學年度傑出表現市長獎初審送件至</a:t>
                      </a:r>
                      <a:r>
                        <a:rPr lang="zh-TW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導師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六年級</a:t>
                      </a:r>
                    </a:p>
                  </a:txBody>
                  <a:tcPr marL="68580" marR="68580" marT="0" marB="0" anchor="ctr"/>
                </a:tc>
              </a:tr>
              <a:tr h="19123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十五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1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108/5/22(</a:t>
                      </a:r>
                      <a:r>
                        <a:rPr lang="zh-TW" altLang="zh-TW" sz="11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三</a:t>
                      </a:r>
                      <a:r>
                        <a:rPr lang="en-US" altLang="zh-TW" sz="11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表現傑出市長獎複審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複審委員</a:t>
                      </a:r>
                    </a:p>
                  </a:txBody>
                  <a:tcPr marL="68580" marR="68580" marT="0" marB="0"/>
                </a:tc>
              </a:tr>
              <a:tr h="191234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學年度教科書複審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複審委員</a:t>
                      </a:r>
                    </a:p>
                  </a:txBody>
                  <a:tcPr marL="68580" marR="68580" marT="0" marB="0"/>
                </a:tc>
              </a:tr>
              <a:tr h="191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十六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108/6/1(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六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學年度新生報到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8:30~11:30(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含教職員子女隨父母就讀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 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新生</a:t>
                      </a:r>
                    </a:p>
                  </a:txBody>
                  <a:tcPr marL="68580" marR="68580" marT="0" marB="0" anchor="ctr"/>
                </a:tc>
              </a:tr>
              <a:tr h="19123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十七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108/6/4(</a:t>
                      </a:r>
                      <a:r>
                        <a:rPr lang="zh-TW" sz="11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二</a:t>
                      </a:r>
                      <a:r>
                        <a:rPr lang="en-US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r>
                        <a:rPr lang="en-US" altLang="zh-TW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-5(</a:t>
                      </a:r>
                      <a:r>
                        <a:rPr lang="zh-TW" altLang="en-US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三</a:t>
                      </a:r>
                      <a:r>
                        <a:rPr lang="en-US" altLang="zh-TW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六年級畢業考</a:t>
                      </a:r>
                      <a:r>
                        <a:rPr lang="en-US" altLang="zh-TW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(</a:t>
                      </a: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暫</a:t>
                      </a:r>
                      <a:r>
                        <a:rPr lang="en-US" altLang="zh-TW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六年級</a:t>
                      </a:r>
                    </a:p>
                  </a:txBody>
                  <a:tcPr marL="68580" marR="68580" marT="0" marB="0" anchor="ctr"/>
                </a:tc>
              </a:tr>
              <a:tr h="19123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108/6/7(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五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端午節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六年級</a:t>
                      </a:r>
                    </a:p>
                  </a:txBody>
                  <a:tcPr marL="68580" marR="68580" marT="0" marB="0"/>
                </a:tc>
              </a:tr>
              <a:tr h="191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十八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100" kern="10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108/6/10(</a:t>
                      </a:r>
                      <a:r>
                        <a:rPr lang="zh-TW" altLang="en-US" sz="1100" kern="10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</a:t>
                      </a:r>
                      <a:r>
                        <a:rPr lang="en-US" altLang="zh-TW" sz="1100" kern="10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)-14(</a:t>
                      </a:r>
                      <a:r>
                        <a:rPr lang="zh-TW" altLang="en-US" sz="1100" kern="10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五</a:t>
                      </a:r>
                      <a:r>
                        <a:rPr lang="en-US" altLang="zh-TW" sz="1100" kern="10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6/10~6/14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畢業美展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(</a:t>
                      </a: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暫定</a:t>
                      </a:r>
                      <a:r>
                        <a:rPr lang="en-US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六年級</a:t>
                      </a:r>
                    </a:p>
                  </a:txBody>
                  <a:tcPr marL="68580" marR="68580" marT="0" marB="0"/>
                </a:tc>
              </a:tr>
              <a:tr h="191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十九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108/6/20(</a:t>
                      </a:r>
                      <a:r>
                        <a:rPr lang="zh-TW" sz="11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四</a:t>
                      </a:r>
                      <a:r>
                        <a:rPr lang="en-US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r>
                        <a:rPr lang="en-US" altLang="zh-TW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-21(</a:t>
                      </a:r>
                      <a:r>
                        <a:rPr lang="zh-TW" altLang="en-US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五</a:t>
                      </a:r>
                      <a:r>
                        <a:rPr lang="en-US" altLang="zh-TW" sz="11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一至五年級期末考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100" kern="10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  <a:endParaRPr lang="zh-TW" alt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一到</a:t>
                      </a: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五</a:t>
                      </a:r>
                      <a:r>
                        <a:rPr lang="zh-TW" altLang="zh-TW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年級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2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二十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100" kern="10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108/6/30(</a:t>
                      </a:r>
                      <a:r>
                        <a:rPr lang="zh-TW" altLang="en-US" sz="1100" kern="10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五</a:t>
                      </a:r>
                      <a:r>
                        <a:rPr lang="en-US" altLang="zh-TW" sz="1100" kern="10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休業式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教務處</a:t>
                      </a:r>
                      <a:endParaRPr lang="zh-TW" alt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一到</a:t>
                      </a:r>
                      <a:r>
                        <a:rPr lang="zh-TW" altLang="en-US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五</a:t>
                      </a:r>
                      <a:r>
                        <a:rPr lang="zh-TW" altLang="zh-TW" sz="11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年級</a:t>
                      </a:r>
                      <a:endParaRPr lang="zh-TW" sz="11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3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2800" dirty="0"/>
              <a:t> 臺北市中山國小</a:t>
            </a:r>
            <a:r>
              <a:rPr lang="en-US" altLang="zh-TW" sz="2800" dirty="0"/>
              <a:t>107</a:t>
            </a:r>
            <a:r>
              <a:rPr lang="zh-TW" altLang="en-US" sz="2800" dirty="0"/>
              <a:t>學年度第一學期</a:t>
            </a:r>
            <a:br>
              <a:rPr lang="zh-TW" altLang="en-US" sz="2800" dirty="0"/>
            </a:br>
            <a:r>
              <a:rPr lang="zh-TW" altLang="en-US" sz="2800" dirty="0" smtClean="0"/>
              <a:t>幼兒園　寒假施工期程</a:t>
            </a:r>
            <a:endParaRPr lang="zh-TW" altLang="en-US" sz="2800" dirty="0"/>
          </a:p>
        </p:txBody>
      </p:sp>
      <p:sp>
        <p:nvSpPr>
          <p:cNvPr id="6" name="內容版面配置區 4"/>
          <p:cNvSpPr>
            <a:spLocks noGrp="1"/>
          </p:cNvSpPr>
          <p:nvPr>
            <p:ph idx="1"/>
          </p:nvPr>
        </p:nvSpPr>
        <p:spPr>
          <a:xfrm>
            <a:off x="611560" y="1628800"/>
            <a:ext cx="8403416" cy="391703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000" dirty="0" smtClean="0"/>
              <a:t>1.1/19</a:t>
            </a:r>
            <a:r>
              <a:rPr lang="en-US" altLang="zh-TW" sz="2000" dirty="0"/>
              <a:t>(</a:t>
            </a:r>
            <a:r>
              <a:rPr lang="zh-TW" altLang="zh-TW" sz="2000" dirty="0"/>
              <a:t>六</a:t>
            </a:r>
            <a:r>
              <a:rPr lang="en-US" altLang="zh-TW" sz="2000" dirty="0"/>
              <a:t>)-1/20(</a:t>
            </a:r>
            <a:r>
              <a:rPr lang="zh-TW" altLang="zh-TW" sz="2000" dirty="0"/>
              <a:t>日</a:t>
            </a:r>
            <a:r>
              <a:rPr lang="en-US" altLang="zh-TW" sz="2000" dirty="0" smtClean="0"/>
              <a:t>)</a:t>
            </a:r>
            <a:r>
              <a:rPr lang="zh-TW" altLang="en-US" sz="2000" dirty="0" smtClean="0"/>
              <a:t>城堡樂園（</a:t>
            </a:r>
            <a:r>
              <a:rPr lang="zh-TW" altLang="zh-TW" sz="2000" dirty="0" smtClean="0"/>
              <a:t>遊戲場</a:t>
            </a:r>
            <a:r>
              <a:rPr lang="zh-TW" altLang="en-US" sz="2000" dirty="0" smtClean="0"/>
              <a:t>）</a:t>
            </a:r>
            <a:r>
              <a:rPr lang="zh-TW" altLang="zh-TW" sz="2000" dirty="0" smtClean="0"/>
              <a:t>牆</a:t>
            </a:r>
            <a:r>
              <a:rPr lang="zh-TW" altLang="zh-TW" sz="2000" dirty="0"/>
              <a:t>面</a:t>
            </a:r>
            <a:r>
              <a:rPr lang="zh-TW" altLang="zh-TW" sz="2000" dirty="0" smtClean="0"/>
              <a:t>粉刷</a:t>
            </a:r>
            <a:endParaRPr lang="en-US" altLang="zh-TW" sz="20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sz="10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000" dirty="0" smtClean="0"/>
              <a:t>2.1/28</a:t>
            </a:r>
            <a:r>
              <a:rPr lang="en-US" altLang="zh-TW" sz="2000" dirty="0"/>
              <a:t>(</a:t>
            </a:r>
            <a:r>
              <a:rPr lang="zh-TW" altLang="zh-TW" sz="2000" dirty="0"/>
              <a:t>一</a:t>
            </a:r>
            <a:r>
              <a:rPr lang="en-US" altLang="zh-TW" sz="2000" dirty="0"/>
              <a:t>)-1/29(</a:t>
            </a:r>
            <a:r>
              <a:rPr lang="zh-TW" altLang="zh-TW" sz="2000" dirty="0"/>
              <a:t>二</a:t>
            </a:r>
            <a:r>
              <a:rPr lang="en-US" altLang="zh-TW" sz="2000" dirty="0" smtClean="0"/>
              <a:t>)</a:t>
            </a:r>
            <a:r>
              <a:rPr lang="zh-TW" altLang="zh-TW" sz="2000" dirty="0" smtClean="0"/>
              <a:t>白兔</a:t>
            </a:r>
            <a:r>
              <a:rPr lang="zh-TW" altLang="zh-TW" sz="2000" dirty="0"/>
              <a:t>、袋鼠、綿羊、</a:t>
            </a:r>
            <a:r>
              <a:rPr lang="zh-TW" altLang="zh-TW" sz="2000" dirty="0" smtClean="0"/>
              <a:t>浣熊</a:t>
            </a:r>
            <a:r>
              <a:rPr lang="zh-TW" altLang="en-US" sz="2000" dirty="0" smtClean="0"/>
              <a:t>四班</a:t>
            </a:r>
            <a:r>
              <a:rPr lang="zh-TW" altLang="zh-TW" sz="2000" dirty="0" smtClean="0"/>
              <a:t>安裝</a:t>
            </a:r>
            <a:r>
              <a:rPr lang="zh-TW" altLang="zh-TW" sz="2000" dirty="0"/>
              <a:t>通風</a:t>
            </a:r>
            <a:r>
              <a:rPr lang="zh-TW" altLang="zh-TW" sz="2000" dirty="0" smtClean="0"/>
              <a:t>門</a:t>
            </a:r>
            <a:endParaRPr lang="en-US" altLang="zh-TW" sz="20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sz="10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000" dirty="0" smtClean="0"/>
              <a:t>3.1/28</a:t>
            </a:r>
            <a:r>
              <a:rPr lang="en-US" altLang="zh-TW" sz="2000" dirty="0"/>
              <a:t>(</a:t>
            </a:r>
            <a:r>
              <a:rPr lang="zh-TW" altLang="zh-TW" sz="2000" dirty="0"/>
              <a:t>一</a:t>
            </a:r>
            <a:r>
              <a:rPr lang="en-US" altLang="zh-TW" sz="2000" dirty="0" smtClean="0"/>
              <a:t>)</a:t>
            </a:r>
            <a:r>
              <a:rPr lang="zh-TW" altLang="en-US" sz="2000" dirty="0" smtClean="0"/>
              <a:t>鑽孔、</a:t>
            </a:r>
            <a:r>
              <a:rPr lang="en-US" altLang="zh-TW" sz="2000" dirty="0" smtClean="0"/>
              <a:t>2/28(</a:t>
            </a:r>
            <a:r>
              <a:rPr lang="zh-TW" altLang="en-US" sz="2000" dirty="0" smtClean="0"/>
              <a:t>四</a:t>
            </a:r>
            <a:r>
              <a:rPr lang="en-US" altLang="zh-TW" sz="2000" dirty="0" smtClean="0"/>
              <a:t>)</a:t>
            </a:r>
            <a:r>
              <a:rPr lang="zh-TW" altLang="en-US" sz="2000" dirty="0" smtClean="0"/>
              <a:t>安裝投影機，地點：草莓寢室</a:t>
            </a:r>
            <a:endParaRPr lang="zh-TW" altLang="en-US" sz="20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sz="10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000" dirty="0" smtClean="0"/>
              <a:t>4.1/31(</a:t>
            </a:r>
            <a:r>
              <a:rPr lang="zh-TW" altLang="en-US" sz="2000" dirty="0" smtClean="0"/>
              <a:t>四</a:t>
            </a:r>
            <a:r>
              <a:rPr lang="en-US" altLang="zh-TW" sz="2000" dirty="0" smtClean="0"/>
              <a:t>)-2/1(</a:t>
            </a:r>
            <a:r>
              <a:rPr lang="zh-TW" altLang="en-US" sz="2000" dirty="0" smtClean="0"/>
              <a:t>五</a:t>
            </a:r>
            <a:r>
              <a:rPr lang="en-US" altLang="zh-TW" sz="2000" dirty="0" smtClean="0"/>
              <a:t>)</a:t>
            </a:r>
            <a:r>
              <a:rPr lang="zh-TW" altLang="en-US" sz="2000" dirty="0" smtClean="0"/>
              <a:t>幼兒園全園區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含教室、寢室、遊戲場、廁所</a:t>
            </a:r>
            <a:r>
              <a:rPr lang="en-US" altLang="zh-TW" sz="2000" dirty="0" smtClean="0"/>
              <a:t>)</a:t>
            </a:r>
            <a:r>
              <a:rPr lang="zh-TW" altLang="en-US" sz="2000" dirty="0" smtClean="0"/>
              <a:t>清潔</a:t>
            </a:r>
            <a:endParaRPr lang="en-US" altLang="zh-TW" sz="20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sz="10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000" dirty="0" smtClean="0"/>
              <a:t>5.2/17(</a:t>
            </a:r>
            <a:r>
              <a:rPr lang="zh-TW" altLang="en-US" sz="2000" dirty="0" smtClean="0"/>
              <a:t>日</a:t>
            </a:r>
            <a:r>
              <a:rPr lang="en-US" altLang="zh-TW" sz="2000" dirty="0" smtClean="0"/>
              <a:t>)</a:t>
            </a:r>
            <a:r>
              <a:rPr lang="zh-TW" altLang="en-US" sz="2000" dirty="0" smtClean="0"/>
              <a:t>幼兒園全園區</a:t>
            </a:r>
            <a:r>
              <a:rPr lang="en-US" altLang="zh-TW" sz="2000" dirty="0"/>
              <a:t>(</a:t>
            </a:r>
            <a:r>
              <a:rPr lang="zh-TW" altLang="en-US" sz="2000" dirty="0"/>
              <a:t>含教室、寢室、遊戲場、廁所</a:t>
            </a:r>
            <a:r>
              <a:rPr lang="en-US" altLang="zh-TW" sz="2000" dirty="0"/>
              <a:t>)</a:t>
            </a:r>
            <a:r>
              <a:rPr lang="zh-TW" altLang="en-US" sz="2000" dirty="0" smtClean="0"/>
              <a:t>消毒</a:t>
            </a:r>
            <a:endParaRPr lang="en-US" altLang="zh-TW" sz="2000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dirty="0" smtClean="0"/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79405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2800" dirty="0" smtClean="0"/>
              <a:t> 臺北市</a:t>
            </a:r>
            <a:r>
              <a:rPr lang="zh-TW" altLang="en-US" sz="2800" dirty="0"/>
              <a:t>中山國小</a:t>
            </a:r>
            <a:r>
              <a:rPr lang="en-US" altLang="zh-TW" sz="2800" dirty="0"/>
              <a:t>107</a:t>
            </a:r>
            <a:r>
              <a:rPr lang="zh-TW" altLang="en-US" sz="2800" dirty="0"/>
              <a:t>學年度</a:t>
            </a:r>
            <a:r>
              <a:rPr lang="zh-TW" altLang="en-US" sz="2800" dirty="0" smtClean="0"/>
              <a:t>第一學期</a:t>
            </a:r>
            <a:r>
              <a:rPr lang="zh-TW" altLang="en-US" sz="2800" dirty="0"/>
              <a:t/>
            </a:r>
            <a:br>
              <a:rPr lang="zh-TW" altLang="en-US" sz="2800" dirty="0"/>
            </a:br>
            <a:r>
              <a:rPr lang="zh-TW" altLang="en-US" sz="2800" dirty="0" smtClean="0"/>
              <a:t>幼兒</a:t>
            </a:r>
            <a:r>
              <a:rPr lang="zh-TW" altLang="en-US" sz="2800" dirty="0"/>
              <a:t>園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4"/>
            <a:ext cx="6372200" cy="477699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03648"/>
            <a:ext cx="5678288" cy="425871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9672"/>
            <a:ext cx="5926502" cy="444487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2" y="2206419"/>
            <a:ext cx="4195216" cy="314641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" y="1484784"/>
            <a:ext cx="4876800" cy="36576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56" y="2247787"/>
            <a:ext cx="4124282" cy="309321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35" y="1449234"/>
            <a:ext cx="3657600" cy="48768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" y="85342"/>
            <a:ext cx="4876800" cy="36576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7" y="3096697"/>
            <a:ext cx="4876800" cy="36576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7" y="1264313"/>
            <a:ext cx="6995521" cy="5246641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4" y="1233475"/>
            <a:ext cx="7016368" cy="5262277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9081" r="8042" b="15033"/>
          <a:stretch/>
        </p:blipFill>
        <p:spPr>
          <a:xfrm>
            <a:off x="1692510" y="2114747"/>
            <a:ext cx="5138335" cy="359683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7087" r="15739" b="23221"/>
          <a:stretch/>
        </p:blipFill>
        <p:spPr>
          <a:xfrm>
            <a:off x="1175708" y="1672075"/>
            <a:ext cx="6971916" cy="4621832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2" y="1474549"/>
            <a:ext cx="7401026" cy="4934017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3" y="1053192"/>
            <a:ext cx="7558508" cy="56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2800" dirty="0" smtClean="0"/>
              <a:t> 臺北市</a:t>
            </a:r>
            <a:r>
              <a:rPr lang="zh-TW" altLang="en-US" sz="2800" dirty="0"/>
              <a:t>中山國小</a:t>
            </a:r>
            <a:r>
              <a:rPr lang="en-US" altLang="zh-TW" sz="2800" dirty="0"/>
              <a:t>107</a:t>
            </a:r>
            <a:r>
              <a:rPr lang="zh-TW" altLang="en-US" sz="2800" dirty="0"/>
              <a:t>學年度第二學期</a:t>
            </a:r>
            <a:br>
              <a:rPr lang="zh-TW" altLang="en-US" sz="2800" dirty="0"/>
            </a:br>
            <a:r>
              <a:rPr lang="zh-TW" altLang="en-US" sz="2800" dirty="0" smtClean="0"/>
              <a:t>幼兒園</a:t>
            </a:r>
            <a:endParaRPr lang="zh-TW" altLang="en-US" sz="2800" dirty="0"/>
          </a:p>
        </p:txBody>
      </p:sp>
      <p:sp>
        <p:nvSpPr>
          <p:cNvPr id="6" name="內容版面配置區 3"/>
          <p:cNvSpPr>
            <a:spLocks noGrp="1"/>
          </p:cNvSpPr>
          <p:nvPr>
            <p:ph idx="1"/>
          </p:nvPr>
        </p:nvSpPr>
        <p:spPr>
          <a:xfrm>
            <a:off x="467544" y="1628800"/>
            <a:ext cx="8403416" cy="41044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zh-TW" altLang="en-US" sz="16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0" indent="0" algn="just">
              <a:buNone/>
            </a:pPr>
            <a:endParaRPr lang="en-US" altLang="zh-TW" sz="1400" dirty="0"/>
          </a:p>
        </p:txBody>
      </p:sp>
      <p:sp>
        <p:nvSpPr>
          <p:cNvPr id="5" name="內容版面配置區 4"/>
          <p:cNvSpPr txBox="1">
            <a:spLocks/>
          </p:cNvSpPr>
          <p:nvPr/>
        </p:nvSpPr>
        <p:spPr>
          <a:xfrm>
            <a:off x="743288" y="1628800"/>
            <a:ext cx="8221200" cy="391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zh-TW" altLang="en-US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TW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47"/>
            <a:ext cx="8435280" cy="660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3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zh-TW" sz="28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zh-TW" altLang="en-US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謝謝聆聽！</a:t>
            </a:r>
            <a:endParaRPr lang="zh-TW" alt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64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2800" dirty="0" smtClean="0"/>
              <a:t> </a:t>
            </a:r>
            <a:r>
              <a:rPr lang="en-US" altLang="zh-TW" sz="2800" dirty="0"/>
              <a:t>107</a:t>
            </a:r>
            <a:r>
              <a:rPr lang="zh-TW" altLang="en-US" sz="2800" dirty="0"/>
              <a:t>學年度第一學期處室成果</a:t>
            </a:r>
            <a:br>
              <a:rPr lang="zh-TW" altLang="en-US" sz="2800" dirty="0"/>
            </a:br>
            <a:r>
              <a:rPr lang="zh-TW" altLang="en-US" sz="2800" dirty="0" smtClean="0"/>
              <a:t>學</a:t>
            </a:r>
            <a:r>
              <a:rPr lang="zh-TW" altLang="en-US" sz="2800" dirty="0"/>
              <a:t>務</a:t>
            </a:r>
            <a:r>
              <a:rPr lang="zh-TW" altLang="en-US" sz="2800" dirty="0" smtClean="0"/>
              <a:t>處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2880320" cy="21602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12776"/>
            <a:ext cx="2880320" cy="21602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1412776"/>
            <a:ext cx="2592289" cy="21602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2880320" cy="201622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1" y="3573017"/>
            <a:ext cx="2879692" cy="201622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573018"/>
            <a:ext cx="259228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1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en-US" altLang="zh-TW" sz="2800" dirty="0" smtClean="0"/>
              <a:t>107</a:t>
            </a:r>
            <a:r>
              <a:rPr lang="zh-TW" altLang="en-US" sz="2800" dirty="0"/>
              <a:t>學年度第二學期活動行事</a:t>
            </a:r>
            <a:br>
              <a:rPr lang="zh-TW" altLang="en-US" sz="2800" dirty="0"/>
            </a:br>
            <a:r>
              <a:rPr lang="zh-TW" altLang="en-US" sz="2800" dirty="0" smtClean="0"/>
              <a:t>學</a:t>
            </a:r>
            <a:r>
              <a:rPr lang="zh-TW" altLang="en-US" sz="2800" dirty="0"/>
              <a:t>務</a:t>
            </a:r>
            <a:r>
              <a:rPr lang="zh-TW" altLang="en-US" sz="2800" dirty="0" smtClean="0"/>
              <a:t>處</a:t>
            </a:r>
            <a:endParaRPr lang="zh-TW" altLang="en-US" sz="2800" dirty="0"/>
          </a:p>
        </p:txBody>
      </p:sp>
      <p:sp>
        <p:nvSpPr>
          <p:cNvPr id="6" name="內容版面配置區 3"/>
          <p:cNvSpPr>
            <a:spLocks noGrp="1"/>
          </p:cNvSpPr>
          <p:nvPr>
            <p:ph idx="1"/>
          </p:nvPr>
        </p:nvSpPr>
        <p:spPr>
          <a:xfrm>
            <a:off x="467544" y="1628800"/>
            <a:ext cx="8403416" cy="4104457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zh-TW" altLang="en-US" sz="1800" dirty="0" smtClean="0"/>
              <a:t>社團多元化：開課時間</a:t>
            </a:r>
            <a:r>
              <a:rPr lang="en-US" altLang="zh-TW" sz="1800" dirty="0" smtClean="0"/>
              <a:t>2/11(</a:t>
            </a:r>
            <a:r>
              <a:rPr lang="zh-TW" altLang="en-US" sz="1800" dirty="0" smtClean="0"/>
              <a:t>一</a:t>
            </a:r>
            <a:r>
              <a:rPr lang="en-US" altLang="zh-TW" sz="1800" dirty="0" smtClean="0"/>
              <a:t>)</a:t>
            </a:r>
            <a:r>
              <a:rPr lang="zh-TW" altLang="en-US" sz="1800" dirty="0" smtClean="0"/>
              <a:t>至</a:t>
            </a:r>
            <a:r>
              <a:rPr lang="en-US" altLang="zh-TW" sz="1800" dirty="0" smtClean="0"/>
              <a:t>6/28(</a:t>
            </a:r>
            <a:r>
              <a:rPr lang="zh-TW" altLang="en-US" sz="1800" dirty="0" smtClean="0"/>
              <a:t>四</a:t>
            </a:r>
            <a:r>
              <a:rPr lang="en-US" altLang="zh-TW" sz="1800" dirty="0" smtClean="0"/>
              <a:t>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1800" dirty="0"/>
              <a:t>游泳資源共享計畫</a:t>
            </a:r>
            <a:r>
              <a:rPr lang="en-US" altLang="zh-TW" sz="1800" dirty="0"/>
              <a:t>(</a:t>
            </a:r>
            <a:r>
              <a:rPr lang="zh-TW" altLang="en-US" sz="1800" dirty="0"/>
              <a:t>四下、五年級</a:t>
            </a:r>
            <a:r>
              <a:rPr lang="en-US" altLang="zh-TW" sz="1800" dirty="0" smtClean="0"/>
              <a:t>)2/18-6/11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zh-TW" altLang="en-US" sz="1800" dirty="0"/>
              <a:t>防災教育：</a:t>
            </a:r>
            <a:r>
              <a:rPr lang="en-US" altLang="zh-TW" sz="1800" dirty="0"/>
              <a:t>2/26</a:t>
            </a:r>
            <a:r>
              <a:rPr lang="zh-TW" altLang="en-US" sz="1800" dirty="0"/>
              <a:t> 與 </a:t>
            </a:r>
            <a:r>
              <a:rPr lang="en-US" altLang="zh-TW" sz="1800" dirty="0"/>
              <a:t>3/8</a:t>
            </a:r>
            <a:r>
              <a:rPr lang="zh-TW" altLang="en-US" sz="1800" dirty="0"/>
              <a:t> </a:t>
            </a:r>
            <a:r>
              <a:rPr lang="en-US" altLang="zh-TW" sz="1800" dirty="0"/>
              <a:t>(</a:t>
            </a:r>
            <a:r>
              <a:rPr lang="zh-TW" altLang="en-US" sz="1800" dirty="0"/>
              <a:t>就地掩護</a:t>
            </a:r>
            <a:r>
              <a:rPr lang="en-US" altLang="zh-TW" sz="1800" dirty="0"/>
              <a:t>+</a:t>
            </a:r>
            <a:r>
              <a:rPr lang="zh-TW" altLang="en-US" sz="1800" dirty="0"/>
              <a:t>操場疏散</a:t>
            </a:r>
            <a:r>
              <a:rPr lang="en-US" altLang="zh-TW" sz="1800" dirty="0"/>
              <a:t>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1800" dirty="0" smtClean="0"/>
              <a:t>五</a:t>
            </a:r>
            <a:r>
              <a:rPr lang="zh-TW" altLang="en-US" sz="1800" dirty="0"/>
              <a:t>年級校際交流</a:t>
            </a:r>
            <a:r>
              <a:rPr lang="zh-TW" altLang="en-US" sz="1800" dirty="0" smtClean="0"/>
              <a:t>活動苗栗縣南庄鄉蓬萊國小</a:t>
            </a:r>
            <a:r>
              <a:rPr lang="en-US" altLang="zh-TW" sz="1800" dirty="0" smtClean="0"/>
              <a:t>3/21-22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1800" dirty="0"/>
              <a:t>第</a:t>
            </a:r>
            <a:r>
              <a:rPr lang="en-US" altLang="zh-TW" sz="1800" dirty="0" smtClean="0"/>
              <a:t>73</a:t>
            </a:r>
            <a:r>
              <a:rPr lang="zh-TW" altLang="en-US" sz="1800" dirty="0" smtClean="0"/>
              <a:t>屆</a:t>
            </a:r>
            <a:r>
              <a:rPr lang="zh-TW" altLang="en-US" sz="1800" dirty="0"/>
              <a:t>全國橄欖球錦標賽</a:t>
            </a:r>
            <a:r>
              <a:rPr lang="en-US" altLang="zh-TW" sz="1800" dirty="0" smtClean="0"/>
              <a:t>3/15</a:t>
            </a:r>
            <a:endParaRPr lang="en-US" altLang="zh-TW" sz="1800" dirty="0"/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1800" dirty="0"/>
              <a:t>教育盃羽球賽</a:t>
            </a:r>
            <a:r>
              <a:rPr lang="en-US" altLang="zh-TW" sz="1800" dirty="0"/>
              <a:t>3/12-17</a:t>
            </a:r>
            <a:r>
              <a:rPr lang="zh-TW" altLang="en-US" sz="1800" dirty="0"/>
              <a:t>、桌球賽 </a:t>
            </a:r>
            <a:r>
              <a:rPr lang="en-US" altLang="zh-TW" sz="1800" dirty="0" smtClean="0"/>
              <a:t>3/19-23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1800" dirty="0"/>
              <a:t>臺北市</a:t>
            </a:r>
            <a:r>
              <a:rPr lang="en-US" altLang="zh-TW" sz="1800" dirty="0"/>
              <a:t>107</a:t>
            </a:r>
            <a:r>
              <a:rPr lang="zh-TW" altLang="en-US" sz="1800" dirty="0"/>
              <a:t>學年度國小樂樂棒球錦標賽 </a:t>
            </a:r>
            <a:r>
              <a:rPr lang="en-US" altLang="zh-TW" sz="1800" dirty="0" smtClean="0"/>
              <a:t>3/26-4/3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1800" dirty="0" smtClean="0"/>
              <a:t>兒童節</a:t>
            </a:r>
            <a:r>
              <a:rPr lang="zh-TW" altLang="en-US" sz="1800" dirty="0"/>
              <a:t>園遊</a:t>
            </a:r>
            <a:r>
              <a:rPr lang="zh-TW" altLang="en-US" sz="1800" dirty="0" smtClean="0"/>
              <a:t>會</a:t>
            </a:r>
            <a:r>
              <a:rPr lang="en-US" altLang="zh-TW" sz="1800" dirty="0"/>
              <a:t>4</a:t>
            </a:r>
            <a:r>
              <a:rPr lang="en-US" altLang="zh-TW" sz="1800" dirty="0" smtClean="0"/>
              <a:t>/3(</a:t>
            </a:r>
            <a:r>
              <a:rPr lang="zh-TW" altLang="en-US" sz="1800" dirty="0"/>
              <a:t>三</a:t>
            </a:r>
            <a:r>
              <a:rPr lang="en-US" altLang="zh-TW" sz="1800" dirty="0" smtClean="0"/>
              <a:t>)</a:t>
            </a:r>
            <a:r>
              <a:rPr lang="en-US" altLang="zh-TW" sz="1800" dirty="0"/>
              <a:t>	</a:t>
            </a:r>
            <a:endParaRPr lang="en-US" altLang="zh-TW" sz="1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1800" dirty="0"/>
              <a:t>六</a:t>
            </a:r>
            <a:r>
              <a:rPr lang="zh-TW" altLang="en-US" sz="1800" dirty="0" smtClean="0"/>
              <a:t>年級畢業旅行</a:t>
            </a:r>
            <a:r>
              <a:rPr lang="en-US" altLang="zh-TW" sz="1800" dirty="0" smtClean="0"/>
              <a:t>4/24(</a:t>
            </a:r>
            <a:r>
              <a:rPr lang="zh-TW" altLang="en-US" sz="1800" dirty="0"/>
              <a:t>三</a:t>
            </a:r>
            <a:r>
              <a:rPr lang="en-US" altLang="zh-TW" sz="1800" dirty="0"/>
              <a:t>)</a:t>
            </a:r>
            <a:r>
              <a:rPr lang="zh-TW" altLang="en-US" sz="1800" dirty="0" smtClean="0"/>
              <a:t>至</a:t>
            </a:r>
            <a:r>
              <a:rPr lang="en-US" altLang="zh-TW" sz="1800" dirty="0" smtClean="0"/>
              <a:t>4/26(</a:t>
            </a:r>
            <a:r>
              <a:rPr lang="zh-TW" altLang="en-US" sz="1800" dirty="0"/>
              <a:t>五</a:t>
            </a:r>
            <a:r>
              <a:rPr lang="en-US" altLang="zh-TW" sz="1800" dirty="0" smtClean="0"/>
              <a:t>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1800" dirty="0" smtClean="0"/>
              <a:t>兒童</a:t>
            </a:r>
            <a:r>
              <a:rPr lang="zh-TW" altLang="en-US" sz="1800" dirty="0"/>
              <a:t>才藝展演暨母親節慶祝</a:t>
            </a:r>
            <a:r>
              <a:rPr lang="zh-TW" altLang="en-US" sz="1800" dirty="0" smtClean="0"/>
              <a:t>大會</a:t>
            </a:r>
            <a:r>
              <a:rPr lang="en-US" altLang="zh-TW" sz="1800" dirty="0" smtClean="0"/>
              <a:t>5/9(</a:t>
            </a:r>
            <a:r>
              <a:rPr lang="zh-TW" altLang="en-US" sz="1800" dirty="0"/>
              <a:t>四</a:t>
            </a:r>
            <a:r>
              <a:rPr lang="en-US" altLang="zh-TW" sz="1800" dirty="0" smtClean="0"/>
              <a:t>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sz="1800" dirty="0" smtClean="0"/>
              <a:t>六年級畢業典禮</a:t>
            </a:r>
            <a:r>
              <a:rPr lang="en-US" altLang="zh-TW" sz="1800" dirty="0" smtClean="0"/>
              <a:t>6/19(</a:t>
            </a:r>
            <a:r>
              <a:rPr lang="zh-TW" altLang="en-US" sz="1800" dirty="0"/>
              <a:t>三</a:t>
            </a:r>
            <a:r>
              <a:rPr lang="en-US" altLang="zh-TW" sz="1800" dirty="0" smtClean="0"/>
              <a:t>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TW" altLang="zh-TW" sz="1800" dirty="0" smtClean="0"/>
              <a:t>人身</a:t>
            </a:r>
            <a:r>
              <a:rPr lang="zh-TW" altLang="zh-TW" sz="1800" dirty="0"/>
              <a:t>安全宣導</a:t>
            </a:r>
            <a:r>
              <a:rPr lang="en-US" altLang="zh-TW" sz="1800" dirty="0"/>
              <a:t>(</a:t>
            </a:r>
            <a:r>
              <a:rPr lang="en-US" altLang="zh-TW" sz="1800" dirty="0" smtClean="0"/>
              <a:t>2/21)</a:t>
            </a:r>
            <a:r>
              <a:rPr lang="zh-TW" altLang="en-US" sz="1800" dirty="0" smtClean="0"/>
              <a:t>、</a:t>
            </a:r>
            <a:r>
              <a:rPr lang="zh-TW" altLang="zh-TW" sz="1800" dirty="0" smtClean="0"/>
              <a:t>交通安全宣導</a:t>
            </a:r>
            <a:r>
              <a:rPr lang="en-US" altLang="zh-TW" sz="1800" dirty="0" smtClean="0"/>
              <a:t>(</a:t>
            </a:r>
            <a:r>
              <a:rPr lang="en-US" altLang="zh-TW" sz="1800" dirty="0"/>
              <a:t>3/7</a:t>
            </a:r>
            <a:r>
              <a:rPr lang="en-US" altLang="zh-TW" sz="1800" dirty="0" smtClean="0"/>
              <a:t>)</a:t>
            </a:r>
            <a:r>
              <a:rPr lang="zh-TW" altLang="en-US" sz="1800" dirty="0" smtClean="0"/>
              <a:t>、</a:t>
            </a:r>
            <a:r>
              <a:rPr lang="zh-TW" altLang="zh-TW" sz="1800" dirty="0" smtClean="0"/>
              <a:t>藥物</a:t>
            </a:r>
            <a:r>
              <a:rPr lang="zh-TW" altLang="zh-TW" sz="1800" dirty="0"/>
              <a:t>濫用宣導</a:t>
            </a:r>
            <a:r>
              <a:rPr lang="en-US" altLang="zh-TW" sz="1800" dirty="0"/>
              <a:t>(3/14</a:t>
            </a:r>
            <a:r>
              <a:rPr lang="en-US" altLang="zh-TW" sz="1800" dirty="0" smtClean="0"/>
              <a:t>)</a:t>
            </a:r>
            <a:r>
              <a:rPr lang="zh-TW" altLang="en-US" sz="1800" dirty="0" smtClean="0"/>
              <a:t>、</a:t>
            </a:r>
            <a:endParaRPr lang="en-US" altLang="zh-TW" sz="1800" dirty="0" smtClean="0"/>
          </a:p>
          <a:p>
            <a:pPr marL="0" indent="0" algn="just">
              <a:buNone/>
            </a:pPr>
            <a:r>
              <a:rPr lang="en-US" altLang="zh-TW" sz="1800" dirty="0"/>
              <a:t> </a:t>
            </a:r>
            <a:r>
              <a:rPr lang="en-US" altLang="zh-TW" sz="1800" dirty="0" smtClean="0"/>
              <a:t>    </a:t>
            </a:r>
            <a:r>
              <a:rPr lang="zh-TW" altLang="zh-TW" sz="1800" dirty="0" smtClean="0"/>
              <a:t>校園</a:t>
            </a:r>
            <a:r>
              <a:rPr lang="zh-TW" altLang="zh-TW" sz="1800" dirty="0"/>
              <a:t>安全宣導</a:t>
            </a:r>
            <a:r>
              <a:rPr lang="en-US" altLang="zh-TW" sz="1800" dirty="0"/>
              <a:t>(4/1</a:t>
            </a:r>
            <a:r>
              <a:rPr lang="en-US" altLang="zh-TW" sz="1800" dirty="0" smtClean="0"/>
              <a:t>)</a:t>
            </a:r>
          </a:p>
          <a:p>
            <a:pPr marL="0" indent="0" algn="just">
              <a:buNone/>
            </a:pPr>
            <a:r>
              <a:rPr lang="en-US" altLang="zh-TW" sz="1800" dirty="0" smtClean="0"/>
              <a:t>13. </a:t>
            </a:r>
            <a:r>
              <a:rPr lang="zh-TW" altLang="en-US" sz="1800" dirty="0" smtClean="0"/>
              <a:t>午餐</a:t>
            </a:r>
            <a:r>
              <a:rPr lang="zh-TW" altLang="en-US" sz="1800" dirty="0"/>
              <a:t>補助申請、第三胎補助、防齲減度計畫執行、傳染病防治</a:t>
            </a:r>
            <a:r>
              <a:rPr lang="zh-TW" altLang="en-US" sz="1800" dirty="0" smtClean="0"/>
              <a:t>宣導</a:t>
            </a:r>
            <a:endParaRPr lang="en-US" altLang="zh-TW" sz="1800" dirty="0" smtClean="0"/>
          </a:p>
          <a:p>
            <a:pPr marL="0" indent="0" algn="just">
              <a:buNone/>
            </a:pPr>
            <a:r>
              <a:rPr lang="en-US" altLang="zh-TW" sz="1800" dirty="0" smtClean="0"/>
              <a:t>14. </a:t>
            </a:r>
            <a:r>
              <a:rPr lang="zh-TW" altLang="en-US" sz="1800" dirty="0" smtClean="0"/>
              <a:t>全國</a:t>
            </a:r>
            <a:r>
              <a:rPr lang="zh-TW" altLang="en-US" sz="1800" dirty="0"/>
              <a:t>學生音樂比賽：口琴</a:t>
            </a:r>
            <a:r>
              <a:rPr lang="zh-TW" altLang="en-US" sz="1800" dirty="0" smtClean="0"/>
              <a:t>合奏</a:t>
            </a:r>
            <a:r>
              <a:rPr lang="en-US" altLang="zh-TW" sz="1800" dirty="0" smtClean="0"/>
              <a:t>(3/9)</a:t>
            </a:r>
            <a:r>
              <a:rPr lang="zh-TW" altLang="en-US" sz="1800" dirty="0" smtClean="0"/>
              <a:t>、</a:t>
            </a:r>
            <a:r>
              <a:rPr lang="zh-TW" altLang="en-US" sz="1800" dirty="0"/>
              <a:t>原住民</a:t>
            </a:r>
            <a:r>
              <a:rPr lang="zh-TW" altLang="en-US" sz="1800" dirty="0" smtClean="0"/>
              <a:t>歌謠</a:t>
            </a:r>
            <a:r>
              <a:rPr lang="en-US" altLang="zh-TW" sz="1800" dirty="0" smtClean="0"/>
              <a:t>(4/22)</a:t>
            </a:r>
            <a:endParaRPr lang="en-US" altLang="zh-TW" sz="1800" dirty="0"/>
          </a:p>
          <a:p>
            <a:pPr marL="457200" indent="-457200" algn="just">
              <a:buFont typeface="+mj-lt"/>
              <a:buAutoNum type="arabicPeriod"/>
            </a:pPr>
            <a:endParaRPr lang="zh-TW" altLang="en-US" sz="16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0" indent="0" algn="just">
              <a:buNone/>
            </a:pPr>
            <a:endParaRPr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23922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107</a:t>
            </a:r>
            <a:r>
              <a:rPr lang="zh-TW" altLang="en-US" dirty="0" smtClean="0"/>
              <a:t>年下半年採購及工程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sz="2300" dirty="0" smtClean="0">
                <a:solidFill>
                  <a:srgbClr val="3333FF"/>
                </a:solidFill>
              </a:rPr>
              <a:t>107</a:t>
            </a:r>
            <a:r>
              <a:rPr lang="zh-TW" altLang="en-US" sz="2300" dirty="0">
                <a:solidFill>
                  <a:srgbClr val="3333FF"/>
                </a:solidFill>
              </a:rPr>
              <a:t>下</a:t>
            </a:r>
            <a:r>
              <a:rPr lang="zh-TW" altLang="en-US" sz="2300" dirty="0" smtClean="0">
                <a:solidFill>
                  <a:srgbClr val="3333FF"/>
                </a:solidFill>
              </a:rPr>
              <a:t>美</a:t>
            </a:r>
            <a:r>
              <a:rPr lang="zh-TW" altLang="en-US" sz="2300" dirty="0">
                <a:solidFill>
                  <a:srgbClr val="3333FF"/>
                </a:solidFill>
              </a:rPr>
              <a:t>勞材料</a:t>
            </a:r>
            <a:r>
              <a:rPr lang="en-US" altLang="zh-TW" sz="2300" dirty="0" smtClean="0">
                <a:solidFill>
                  <a:srgbClr val="3333FF"/>
                </a:solidFill>
              </a:rPr>
              <a:t>(</a:t>
            </a:r>
            <a:r>
              <a:rPr lang="zh-TW" altLang="en-US" sz="2300" dirty="0" smtClean="0">
                <a:solidFill>
                  <a:srgbClr val="3333FF"/>
                </a:solidFill>
              </a:rPr>
              <a:t>謙受益有限公司</a:t>
            </a:r>
            <a:r>
              <a:rPr lang="en-US" altLang="zh-TW" sz="2300" dirty="0" smtClean="0">
                <a:solidFill>
                  <a:srgbClr val="3333FF"/>
                </a:solidFill>
              </a:rPr>
              <a:t>) </a:t>
            </a:r>
            <a:endParaRPr lang="en-US" altLang="zh-TW" sz="2300" dirty="0">
              <a:solidFill>
                <a:srgbClr val="3333FF"/>
              </a:solidFill>
            </a:endParaRPr>
          </a:p>
          <a:p>
            <a:pPr marL="457200" indent="-457200"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sz="2300" dirty="0" smtClean="0">
                <a:solidFill>
                  <a:srgbClr val="3333FF"/>
                </a:solidFill>
              </a:rPr>
              <a:t>108</a:t>
            </a:r>
            <a:r>
              <a:rPr lang="zh-TW" altLang="en-US" sz="2300" dirty="0" smtClean="0">
                <a:solidFill>
                  <a:srgbClr val="3333FF"/>
                </a:solidFill>
              </a:rPr>
              <a:t>年校園保全</a:t>
            </a:r>
            <a:r>
              <a:rPr lang="en-US" altLang="zh-TW" sz="2300" dirty="0" smtClean="0">
                <a:solidFill>
                  <a:srgbClr val="3333FF"/>
                </a:solidFill>
              </a:rPr>
              <a:t>(</a:t>
            </a:r>
            <a:r>
              <a:rPr lang="zh-TW" altLang="en-US" sz="2300" dirty="0" smtClean="0">
                <a:solidFill>
                  <a:srgbClr val="3333FF"/>
                </a:solidFill>
              </a:rPr>
              <a:t>東海保全</a:t>
            </a:r>
            <a:r>
              <a:rPr lang="en-US" altLang="zh-TW" sz="2300" dirty="0" smtClean="0">
                <a:solidFill>
                  <a:srgbClr val="3333FF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sz="2300" dirty="0" smtClean="0">
                <a:solidFill>
                  <a:srgbClr val="3333FF"/>
                </a:solidFill>
              </a:rPr>
              <a:t>107</a:t>
            </a:r>
            <a:r>
              <a:rPr lang="zh-TW" altLang="en-US" sz="2300" dirty="0" smtClean="0">
                <a:solidFill>
                  <a:srgbClr val="3333FF"/>
                </a:solidFill>
              </a:rPr>
              <a:t>學年六年級畢業紀念冊採購</a:t>
            </a:r>
            <a:r>
              <a:rPr lang="en-US" altLang="zh-TW" sz="2300" dirty="0" smtClean="0">
                <a:solidFill>
                  <a:srgbClr val="3333FF"/>
                </a:solidFill>
              </a:rPr>
              <a:t>(</a:t>
            </a:r>
            <a:r>
              <a:rPr lang="zh-TW" altLang="zh-TW" sz="2300" dirty="0">
                <a:solidFill>
                  <a:srgbClr val="3333FF"/>
                </a:solidFill>
              </a:rPr>
              <a:t>威綸印刷事業有限公司</a:t>
            </a:r>
            <a:r>
              <a:rPr lang="en-US" altLang="zh-TW" sz="2300" dirty="0">
                <a:solidFill>
                  <a:srgbClr val="3333FF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sz="2300" dirty="0">
                <a:solidFill>
                  <a:srgbClr val="3333FF"/>
                </a:solidFill>
              </a:rPr>
              <a:t>107</a:t>
            </a:r>
            <a:r>
              <a:rPr lang="zh-TW" altLang="en-US" sz="2300" dirty="0">
                <a:solidFill>
                  <a:srgbClr val="3333FF"/>
                </a:solidFill>
              </a:rPr>
              <a:t>學年六年級畢業旅行採購</a:t>
            </a:r>
            <a:r>
              <a:rPr lang="en-US" altLang="zh-TW" sz="2300" dirty="0">
                <a:solidFill>
                  <a:srgbClr val="3333FF"/>
                </a:solidFill>
              </a:rPr>
              <a:t>(</a:t>
            </a:r>
            <a:r>
              <a:rPr lang="zh-TW" altLang="en-US" sz="2300" dirty="0">
                <a:solidFill>
                  <a:srgbClr val="3333FF"/>
                </a:solidFill>
              </a:rPr>
              <a:t>泰祥旅行社</a:t>
            </a:r>
            <a:r>
              <a:rPr lang="en-US" altLang="zh-TW" sz="2300" dirty="0">
                <a:solidFill>
                  <a:srgbClr val="3333FF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  <a:tabLst>
                <a:tab pos="457200" algn="l"/>
              </a:tabLst>
            </a:pPr>
            <a:r>
              <a:rPr lang="zh-TW" altLang="en-US" sz="2300" dirty="0" smtClean="0">
                <a:solidFill>
                  <a:srgbClr val="3333FF"/>
                </a:solidFill>
              </a:rPr>
              <a:t>完成大</a:t>
            </a:r>
            <a:r>
              <a:rPr lang="zh-TW" altLang="en-US" sz="2300" dirty="0">
                <a:solidFill>
                  <a:srgbClr val="3333FF"/>
                </a:solidFill>
              </a:rPr>
              <a:t>仁樓、大勇樓電源改善工程</a:t>
            </a:r>
            <a:r>
              <a:rPr lang="en-US" altLang="zh-TW" sz="2300" dirty="0">
                <a:solidFill>
                  <a:srgbClr val="3333FF"/>
                </a:solidFill>
              </a:rPr>
              <a:t>(</a:t>
            </a:r>
            <a:r>
              <a:rPr lang="zh-TW" altLang="en-US" sz="2300" dirty="0">
                <a:solidFill>
                  <a:srgbClr val="3333FF"/>
                </a:solidFill>
              </a:rPr>
              <a:t>豪記工程有限公司</a:t>
            </a:r>
            <a:r>
              <a:rPr lang="en-US" altLang="zh-TW" sz="2300" dirty="0" smtClean="0">
                <a:solidFill>
                  <a:srgbClr val="3333FF"/>
                </a:solidFill>
              </a:rPr>
              <a:t>)</a:t>
            </a:r>
          </a:p>
          <a:p>
            <a:pPr marL="857250" lvl="1" indent="-457200"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en-US" sz="1900" dirty="0" smtClean="0">
                <a:solidFill>
                  <a:srgbClr val="3333FF"/>
                </a:solidFill>
              </a:rPr>
              <a:t>完成</a:t>
            </a:r>
            <a:r>
              <a:rPr lang="en-US" altLang="zh-TW" sz="1900" dirty="0" smtClean="0">
                <a:solidFill>
                  <a:srgbClr val="3333FF"/>
                </a:solidFill>
              </a:rPr>
              <a:t>5</a:t>
            </a:r>
            <a:r>
              <a:rPr lang="zh-TW" altLang="en-US" sz="1900" dirty="0" smtClean="0">
                <a:solidFill>
                  <a:srgbClr val="3333FF"/>
                </a:solidFill>
              </a:rPr>
              <a:t>年級新設冷氣電源線路，並完成</a:t>
            </a:r>
            <a:r>
              <a:rPr lang="en-US" altLang="zh-TW" sz="1900" dirty="0" smtClean="0">
                <a:solidFill>
                  <a:srgbClr val="3333FF"/>
                </a:solidFill>
              </a:rPr>
              <a:t>4~6</a:t>
            </a:r>
            <a:r>
              <a:rPr lang="zh-TW" altLang="en-US" sz="1900" dirty="0" smtClean="0">
                <a:solidFill>
                  <a:srgbClr val="3333FF"/>
                </a:solidFill>
              </a:rPr>
              <a:t>年級冷氣安裝</a:t>
            </a:r>
            <a:endParaRPr lang="en-US" altLang="zh-TW" sz="1900" dirty="0" smtClean="0">
              <a:solidFill>
                <a:srgbClr val="3333FF"/>
              </a:solidFill>
            </a:endParaRPr>
          </a:p>
          <a:p>
            <a:pPr marL="457200" indent="-457200">
              <a:buFont typeface="+mj-lt"/>
              <a:buAutoNum type="arabicPeriod"/>
              <a:tabLst>
                <a:tab pos="457200" algn="l"/>
              </a:tabLst>
            </a:pPr>
            <a:r>
              <a:rPr lang="zh-TW" altLang="en-US" sz="2300" dirty="0" smtClean="0">
                <a:solidFill>
                  <a:srgbClr val="3333FF"/>
                </a:solidFill>
              </a:rPr>
              <a:t>東側及北側圍牆整修工程</a:t>
            </a:r>
            <a:r>
              <a:rPr lang="en-US" altLang="zh-TW" sz="2300" dirty="0" smtClean="0">
                <a:solidFill>
                  <a:srgbClr val="3333FF"/>
                </a:solidFill>
              </a:rPr>
              <a:t>(</a:t>
            </a:r>
            <a:r>
              <a:rPr lang="zh-TW" altLang="en-US" sz="2300" dirty="0" smtClean="0">
                <a:solidFill>
                  <a:srgbClr val="3333FF"/>
                </a:solidFill>
              </a:rPr>
              <a:t>巨茂營造</a:t>
            </a:r>
            <a:r>
              <a:rPr lang="en-US" altLang="zh-TW" sz="2300" dirty="0" smtClean="0">
                <a:solidFill>
                  <a:srgbClr val="3333FF"/>
                </a:solidFill>
              </a:rPr>
              <a:t>)</a:t>
            </a:r>
          </a:p>
          <a:p>
            <a:pPr marL="857250" lvl="1" indent="-457200"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en-US" sz="1900" dirty="0" smtClean="0">
                <a:solidFill>
                  <a:srgbClr val="3333FF"/>
                </a:solidFill>
              </a:rPr>
              <a:t>完成東側及北側圍牆外側美化整修，內側排水溝新設、疏通及地面透水磚舖設</a:t>
            </a:r>
            <a:endParaRPr lang="en-US" altLang="zh-TW" sz="1900" dirty="0" smtClean="0">
              <a:solidFill>
                <a:srgbClr val="3333F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21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altLang="zh-TW" dirty="0" smtClean="0"/>
              <a:t>108</a:t>
            </a:r>
            <a:r>
              <a:rPr lang="zh-TW" altLang="en-US" dirty="0" smtClean="0"/>
              <a:t>年上半年預計辦理之採購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742950" indent="-742950"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3600" dirty="0" smtClean="0">
                <a:solidFill>
                  <a:srgbClr val="3333FF"/>
                </a:solidFill>
              </a:rPr>
              <a:t>自強</a:t>
            </a:r>
            <a:r>
              <a:rPr lang="zh-TW" altLang="zh-TW" sz="3600" dirty="0">
                <a:solidFill>
                  <a:srgbClr val="3333FF"/>
                </a:solidFill>
              </a:rPr>
              <a:t>樓電源改善</a:t>
            </a:r>
            <a:r>
              <a:rPr lang="zh-TW" altLang="zh-TW" sz="3600" dirty="0" smtClean="0">
                <a:solidFill>
                  <a:srgbClr val="3333FF"/>
                </a:solidFill>
              </a:rPr>
              <a:t>工程</a:t>
            </a:r>
            <a:r>
              <a:rPr lang="zh-TW" altLang="en-US" sz="3600" dirty="0" smtClean="0">
                <a:solidFill>
                  <a:srgbClr val="3333FF"/>
                </a:solidFill>
              </a:rPr>
              <a:t>委託設計監造</a:t>
            </a:r>
            <a:r>
              <a:rPr lang="en-US" altLang="zh-TW" sz="3600" dirty="0" smtClean="0">
                <a:solidFill>
                  <a:srgbClr val="3333FF"/>
                </a:solidFill>
              </a:rPr>
              <a:t>(</a:t>
            </a:r>
            <a:r>
              <a:rPr lang="zh-TW" altLang="en-US" sz="3600" dirty="0" smtClean="0">
                <a:solidFill>
                  <a:srgbClr val="3333FF"/>
                </a:solidFill>
              </a:rPr>
              <a:t>明德電機技師事務所</a:t>
            </a:r>
            <a:r>
              <a:rPr lang="en-US" altLang="zh-TW" sz="3600" dirty="0" smtClean="0">
                <a:solidFill>
                  <a:srgbClr val="3333FF"/>
                </a:solidFill>
              </a:rPr>
              <a:t>)</a:t>
            </a:r>
          </a:p>
          <a:p>
            <a:pPr marL="742950" indent="-742950">
              <a:buFont typeface="+mj-lt"/>
              <a:buAutoNum type="arabicPeriod"/>
              <a:tabLst>
                <a:tab pos="457200" algn="l"/>
              </a:tabLst>
            </a:pPr>
            <a:r>
              <a:rPr lang="zh-TW" altLang="en-US" sz="3600" dirty="0" smtClean="0">
                <a:solidFill>
                  <a:srgbClr val="3333FF"/>
                </a:solidFill>
              </a:rPr>
              <a:t>自強樓電源改善工程招標案</a:t>
            </a:r>
            <a:r>
              <a:rPr lang="en-US" altLang="zh-TW" sz="3600" dirty="0" smtClean="0">
                <a:solidFill>
                  <a:srgbClr val="3333FF"/>
                </a:solidFill>
              </a:rPr>
              <a:t>(</a:t>
            </a:r>
            <a:r>
              <a:rPr lang="zh-TW" altLang="en-US" sz="3600" dirty="0" smtClean="0">
                <a:solidFill>
                  <a:srgbClr val="3333FF"/>
                </a:solidFill>
              </a:rPr>
              <a:t>預計</a:t>
            </a:r>
            <a:r>
              <a:rPr lang="en-US" altLang="zh-TW" sz="3600" dirty="0" smtClean="0">
                <a:solidFill>
                  <a:srgbClr val="3333FF"/>
                </a:solidFill>
              </a:rPr>
              <a:t>108</a:t>
            </a:r>
            <a:r>
              <a:rPr lang="zh-TW" altLang="en-US" sz="3600" dirty="0" smtClean="0">
                <a:solidFill>
                  <a:srgbClr val="3333FF"/>
                </a:solidFill>
              </a:rPr>
              <a:t>年</a:t>
            </a:r>
            <a:r>
              <a:rPr lang="en-US" altLang="zh-TW" sz="3600" dirty="0" smtClean="0">
                <a:solidFill>
                  <a:srgbClr val="3333FF"/>
                </a:solidFill>
              </a:rPr>
              <a:t>4</a:t>
            </a:r>
            <a:r>
              <a:rPr lang="zh-TW" altLang="en-US" sz="3600" dirty="0" smtClean="0">
                <a:solidFill>
                  <a:srgbClr val="3333FF"/>
                </a:solidFill>
              </a:rPr>
              <a:t>月招標</a:t>
            </a:r>
            <a:r>
              <a:rPr lang="en-US" altLang="zh-TW" sz="3600" dirty="0" smtClean="0">
                <a:solidFill>
                  <a:srgbClr val="3333FF"/>
                </a:solidFill>
              </a:rPr>
              <a:t>)</a:t>
            </a:r>
          </a:p>
          <a:p>
            <a:pPr marL="1143000" lvl="1" indent="-742950"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en-US" dirty="0" smtClean="0">
                <a:solidFill>
                  <a:srgbClr val="3333FF"/>
                </a:solidFill>
              </a:rPr>
              <a:t>暑假期間完成自強樓</a:t>
            </a:r>
            <a:r>
              <a:rPr lang="en-US" altLang="zh-TW" dirty="0" smtClean="0">
                <a:solidFill>
                  <a:srgbClr val="3333FF"/>
                </a:solidFill>
              </a:rPr>
              <a:t>220V</a:t>
            </a:r>
            <a:r>
              <a:rPr lang="zh-TW" altLang="en-US" dirty="0" smtClean="0">
                <a:solidFill>
                  <a:srgbClr val="3333FF"/>
                </a:solidFill>
              </a:rPr>
              <a:t>新設冷氣電源改善工程，改善</a:t>
            </a:r>
            <a:r>
              <a:rPr lang="zh-TW" altLang="en-US" smtClean="0">
                <a:solidFill>
                  <a:srgbClr val="3333FF"/>
                </a:solidFill>
              </a:rPr>
              <a:t>後，若募款順利，可望</a:t>
            </a:r>
            <a:r>
              <a:rPr lang="zh-TW" altLang="en-US" dirty="0" smtClean="0">
                <a:solidFill>
                  <a:srgbClr val="3333FF"/>
                </a:solidFill>
              </a:rPr>
              <a:t>同步完成</a:t>
            </a:r>
            <a:r>
              <a:rPr lang="en-US" altLang="zh-TW" dirty="0" smtClean="0">
                <a:solidFill>
                  <a:srgbClr val="3333FF"/>
                </a:solidFill>
              </a:rPr>
              <a:t>3-1</a:t>
            </a:r>
            <a:r>
              <a:rPr lang="zh-TW" altLang="en-US" dirty="0" smtClean="0">
                <a:solidFill>
                  <a:srgbClr val="3333FF"/>
                </a:solidFill>
              </a:rPr>
              <a:t>年級冷氣安裝。</a:t>
            </a:r>
            <a:endParaRPr lang="en-US" altLang="zh-TW" dirty="0" smtClean="0">
              <a:solidFill>
                <a:srgbClr val="3333FF"/>
              </a:solidFill>
            </a:endParaRPr>
          </a:p>
          <a:p>
            <a:pPr marL="742950" indent="-742950">
              <a:buFont typeface="+mj-lt"/>
              <a:buAutoNum type="arabicPeriod"/>
              <a:tabLst>
                <a:tab pos="457200" algn="l"/>
              </a:tabLst>
            </a:pPr>
            <a:r>
              <a:rPr lang="zh-TW" altLang="en-US" sz="3600" dirty="0" smtClean="0">
                <a:solidFill>
                  <a:srgbClr val="3333FF"/>
                </a:solidFill>
              </a:rPr>
              <a:t>數位學習及前導學校平板電腦招標案</a:t>
            </a:r>
            <a:r>
              <a:rPr lang="en-US" altLang="zh-TW" sz="3600" dirty="0" smtClean="0">
                <a:solidFill>
                  <a:srgbClr val="3333FF"/>
                </a:solidFill>
              </a:rPr>
              <a:t>(</a:t>
            </a:r>
            <a:r>
              <a:rPr lang="zh-TW" altLang="en-US" sz="3600" dirty="0" smtClean="0">
                <a:solidFill>
                  <a:srgbClr val="3333FF"/>
                </a:solidFill>
              </a:rPr>
              <a:t>預計</a:t>
            </a:r>
            <a:r>
              <a:rPr lang="en-US" altLang="zh-TW" sz="3600" dirty="0" smtClean="0">
                <a:solidFill>
                  <a:srgbClr val="3333FF"/>
                </a:solidFill>
              </a:rPr>
              <a:t>108</a:t>
            </a:r>
            <a:r>
              <a:rPr lang="zh-TW" altLang="en-US" sz="3600" dirty="0" smtClean="0">
                <a:solidFill>
                  <a:srgbClr val="3333FF"/>
                </a:solidFill>
              </a:rPr>
              <a:t>年</a:t>
            </a:r>
            <a:r>
              <a:rPr lang="en-US" altLang="zh-TW" sz="3600" dirty="0" smtClean="0">
                <a:solidFill>
                  <a:srgbClr val="3333FF"/>
                </a:solidFill>
              </a:rPr>
              <a:t>4</a:t>
            </a:r>
            <a:r>
              <a:rPr lang="zh-TW" altLang="en-US" sz="3600" dirty="0" smtClean="0">
                <a:solidFill>
                  <a:srgbClr val="3333FF"/>
                </a:solidFill>
              </a:rPr>
              <a:t>月招標</a:t>
            </a:r>
            <a:r>
              <a:rPr lang="en-US" altLang="zh-TW" sz="3600" dirty="0" smtClean="0">
                <a:solidFill>
                  <a:srgbClr val="3333FF"/>
                </a:solidFill>
              </a:rPr>
              <a:t>)</a:t>
            </a:r>
          </a:p>
          <a:p>
            <a:pPr marL="742950" indent="-742950">
              <a:buFont typeface="+mj-lt"/>
              <a:buAutoNum type="arabicPeriod"/>
              <a:tabLst>
                <a:tab pos="457200" algn="l"/>
              </a:tabLst>
            </a:pPr>
            <a:r>
              <a:rPr lang="zh-TW" altLang="en-US" sz="3600" dirty="0" smtClean="0">
                <a:solidFill>
                  <a:srgbClr val="3333FF"/>
                </a:solidFill>
              </a:rPr>
              <a:t>活動中心四樓舞臺單槍投影機採購案</a:t>
            </a:r>
            <a:r>
              <a:rPr lang="en-US" altLang="zh-TW" sz="3600" dirty="0" smtClean="0">
                <a:solidFill>
                  <a:srgbClr val="3333FF"/>
                </a:solidFill>
              </a:rPr>
              <a:t>(</a:t>
            </a:r>
            <a:r>
              <a:rPr lang="zh-TW" altLang="en-US" sz="3600" dirty="0" smtClean="0">
                <a:solidFill>
                  <a:srgbClr val="3333FF"/>
                </a:solidFill>
              </a:rPr>
              <a:t>預計</a:t>
            </a:r>
            <a:r>
              <a:rPr lang="en-US" altLang="zh-TW" sz="3600" dirty="0" smtClean="0">
                <a:solidFill>
                  <a:srgbClr val="3333FF"/>
                </a:solidFill>
              </a:rPr>
              <a:t>108</a:t>
            </a:r>
            <a:r>
              <a:rPr lang="zh-TW" altLang="en-US" sz="3600" dirty="0" smtClean="0">
                <a:solidFill>
                  <a:srgbClr val="3333FF"/>
                </a:solidFill>
              </a:rPr>
              <a:t>年</a:t>
            </a:r>
            <a:r>
              <a:rPr lang="en-US" altLang="zh-TW" sz="3600" dirty="0" smtClean="0">
                <a:solidFill>
                  <a:srgbClr val="3333FF"/>
                </a:solidFill>
              </a:rPr>
              <a:t>5</a:t>
            </a:r>
            <a:r>
              <a:rPr lang="zh-TW" altLang="en-US" sz="3600" dirty="0" smtClean="0">
                <a:solidFill>
                  <a:srgbClr val="3333FF"/>
                </a:solidFill>
              </a:rPr>
              <a:t>月招標</a:t>
            </a:r>
            <a:r>
              <a:rPr lang="en-US" altLang="zh-TW" sz="3600" dirty="0" smtClean="0">
                <a:solidFill>
                  <a:srgbClr val="3333FF"/>
                </a:solidFill>
              </a:rPr>
              <a:t>)</a:t>
            </a:r>
          </a:p>
          <a:p>
            <a:pPr marL="742950" indent="-742950">
              <a:buFont typeface="+mj-lt"/>
              <a:buAutoNum type="arabicPeriod"/>
              <a:tabLst>
                <a:tab pos="457200" algn="l"/>
              </a:tabLst>
            </a:pPr>
            <a:r>
              <a:rPr lang="zh-TW" altLang="en-US" sz="3600" dirty="0" smtClean="0">
                <a:solidFill>
                  <a:srgbClr val="3333FF"/>
                </a:solidFill>
              </a:rPr>
              <a:t>三年級新式課桌椅招標案</a:t>
            </a:r>
            <a:r>
              <a:rPr lang="en-US" altLang="zh-TW" sz="3600" dirty="0" smtClean="0">
                <a:solidFill>
                  <a:srgbClr val="3333FF"/>
                </a:solidFill>
              </a:rPr>
              <a:t>(</a:t>
            </a:r>
            <a:r>
              <a:rPr lang="zh-TW" altLang="en-US" sz="3600" dirty="0" smtClean="0">
                <a:solidFill>
                  <a:srgbClr val="3333FF"/>
                </a:solidFill>
              </a:rPr>
              <a:t>預計</a:t>
            </a:r>
            <a:r>
              <a:rPr lang="en-US" altLang="zh-TW" sz="3600" dirty="0" smtClean="0">
                <a:solidFill>
                  <a:srgbClr val="3333FF"/>
                </a:solidFill>
              </a:rPr>
              <a:t>108</a:t>
            </a:r>
            <a:r>
              <a:rPr lang="zh-TW" altLang="en-US" sz="3600" dirty="0" smtClean="0">
                <a:solidFill>
                  <a:srgbClr val="3333FF"/>
                </a:solidFill>
              </a:rPr>
              <a:t>年</a:t>
            </a:r>
            <a:r>
              <a:rPr lang="en-US" altLang="zh-TW" sz="3600" dirty="0" smtClean="0">
                <a:solidFill>
                  <a:srgbClr val="3333FF"/>
                </a:solidFill>
              </a:rPr>
              <a:t>6</a:t>
            </a:r>
            <a:r>
              <a:rPr lang="zh-TW" altLang="en-US" sz="3600" dirty="0" smtClean="0">
                <a:solidFill>
                  <a:srgbClr val="3333FF"/>
                </a:solidFill>
              </a:rPr>
              <a:t>月招標</a:t>
            </a:r>
            <a:r>
              <a:rPr lang="en-US" altLang="zh-TW" sz="3600" dirty="0" smtClean="0">
                <a:solidFill>
                  <a:srgbClr val="3333FF"/>
                </a:solidFill>
              </a:rPr>
              <a:t>)</a:t>
            </a:r>
          </a:p>
          <a:p>
            <a:pPr marL="742950" indent="-742950">
              <a:buFont typeface="+mj-lt"/>
              <a:buAutoNum type="arabicPeriod"/>
              <a:tabLst>
                <a:tab pos="457200" algn="l"/>
              </a:tabLst>
            </a:pPr>
            <a:r>
              <a:rPr lang="zh-TW" altLang="en-US" sz="3600" dirty="0" smtClean="0">
                <a:solidFill>
                  <a:srgbClr val="3333FF"/>
                </a:solidFill>
              </a:rPr>
              <a:t>完成住商節電空調汰換</a:t>
            </a:r>
            <a:r>
              <a:rPr lang="en-US" altLang="zh-TW" sz="3600" dirty="0" smtClean="0">
                <a:solidFill>
                  <a:srgbClr val="3333FF"/>
                </a:solidFill>
              </a:rPr>
              <a:t>(</a:t>
            </a:r>
            <a:r>
              <a:rPr lang="zh-TW" altLang="en-US" sz="3600" dirty="0" smtClean="0">
                <a:solidFill>
                  <a:srgbClr val="3333FF"/>
                </a:solidFill>
              </a:rPr>
              <a:t>預計</a:t>
            </a:r>
            <a:r>
              <a:rPr lang="en-US" altLang="zh-TW" sz="3600" dirty="0" smtClean="0">
                <a:solidFill>
                  <a:srgbClr val="3333FF"/>
                </a:solidFill>
              </a:rPr>
              <a:t>108</a:t>
            </a:r>
            <a:r>
              <a:rPr lang="zh-TW" altLang="en-US" sz="3600" dirty="0" smtClean="0">
                <a:solidFill>
                  <a:srgbClr val="3333FF"/>
                </a:solidFill>
              </a:rPr>
              <a:t>年</a:t>
            </a:r>
            <a:r>
              <a:rPr lang="en-US" altLang="zh-TW" sz="3600" dirty="0" smtClean="0">
                <a:solidFill>
                  <a:srgbClr val="3333FF"/>
                </a:solidFill>
              </a:rPr>
              <a:t>6</a:t>
            </a:r>
            <a:r>
              <a:rPr lang="zh-TW" altLang="en-US" sz="3600" dirty="0" smtClean="0">
                <a:solidFill>
                  <a:srgbClr val="3333FF"/>
                </a:solidFill>
              </a:rPr>
              <a:t>月前完成共約採購</a:t>
            </a:r>
            <a:r>
              <a:rPr lang="en-US" altLang="zh-TW" sz="3600" dirty="0" smtClean="0">
                <a:solidFill>
                  <a:srgbClr val="3333FF"/>
                </a:solidFill>
              </a:rPr>
              <a:t>)</a:t>
            </a:r>
            <a:endParaRPr lang="en-US" altLang="zh-TW" sz="3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2800" dirty="0"/>
              <a:t>臺北市中山國小</a:t>
            </a:r>
            <a:r>
              <a:rPr lang="en-US" altLang="zh-TW" sz="2800" dirty="0" smtClean="0"/>
              <a:t>107</a:t>
            </a:r>
            <a:r>
              <a:rPr lang="zh-TW" altLang="en-US" sz="2800" dirty="0" smtClean="0"/>
              <a:t>學年</a:t>
            </a:r>
            <a:r>
              <a:rPr lang="zh-TW" altLang="en-US" sz="2800" dirty="0"/>
              <a:t>度</a:t>
            </a:r>
            <a:br>
              <a:rPr lang="zh-TW" altLang="en-US" sz="2800" dirty="0"/>
            </a:br>
            <a:r>
              <a:rPr lang="zh-TW" altLang="en-US" sz="2800" dirty="0"/>
              <a:t>輔導室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2" y="1844824"/>
            <a:ext cx="8403416" cy="3917032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dirty="0">
                <a:solidFill>
                  <a:srgbClr val="0000FF"/>
                </a:solidFill>
              </a:rPr>
              <a:t>輔導主任</a:t>
            </a:r>
            <a:r>
              <a:rPr lang="en-US" altLang="zh-TW" dirty="0">
                <a:solidFill>
                  <a:srgbClr val="0000FF"/>
                </a:solidFill>
              </a:rPr>
              <a:t>:</a:t>
            </a:r>
            <a:r>
              <a:rPr lang="zh-TW" altLang="en-US" dirty="0">
                <a:solidFill>
                  <a:srgbClr val="0000FF"/>
                </a:solidFill>
              </a:rPr>
              <a:t>王韡潔</a:t>
            </a:r>
            <a:endParaRPr lang="en-US" altLang="zh-TW" dirty="0">
              <a:solidFill>
                <a:srgbClr val="0000FF"/>
              </a:solidFill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sz="1000" dirty="0">
              <a:solidFill>
                <a:srgbClr val="0000FF"/>
              </a:solidFill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000" dirty="0">
                <a:solidFill>
                  <a:srgbClr val="0000FF"/>
                </a:solidFill>
              </a:rPr>
              <a:t>          </a:t>
            </a:r>
            <a:r>
              <a:rPr lang="zh-TW" altLang="en-US" dirty="0">
                <a:solidFill>
                  <a:srgbClr val="0000FF"/>
                </a:solidFill>
              </a:rPr>
              <a:t>輔導組長</a:t>
            </a:r>
            <a:r>
              <a:rPr lang="en-US" altLang="zh-TW" dirty="0">
                <a:solidFill>
                  <a:srgbClr val="0000FF"/>
                </a:solidFill>
              </a:rPr>
              <a:t>:</a:t>
            </a:r>
            <a:r>
              <a:rPr lang="zh-TW" altLang="en-US" dirty="0">
                <a:solidFill>
                  <a:srgbClr val="0000FF"/>
                </a:solidFill>
              </a:rPr>
              <a:t>陳皇希   特教組長</a:t>
            </a:r>
            <a:r>
              <a:rPr lang="en-US" altLang="zh-TW" dirty="0">
                <a:solidFill>
                  <a:srgbClr val="0000FF"/>
                </a:solidFill>
              </a:rPr>
              <a:t>:</a:t>
            </a:r>
            <a:r>
              <a:rPr lang="zh-TW" altLang="en-US" dirty="0">
                <a:solidFill>
                  <a:srgbClr val="0000FF"/>
                </a:solidFill>
              </a:rPr>
              <a:t>黃 君</a:t>
            </a:r>
            <a:endParaRPr lang="en-US" altLang="zh-TW" dirty="0">
              <a:solidFill>
                <a:srgbClr val="0000FF"/>
              </a:solidFill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dirty="0">
                <a:solidFill>
                  <a:srgbClr val="0000FF"/>
                </a:solidFill>
              </a:rPr>
              <a:t>      資料組長</a:t>
            </a:r>
            <a:r>
              <a:rPr lang="en-US" altLang="zh-TW" dirty="0">
                <a:solidFill>
                  <a:srgbClr val="0000FF"/>
                </a:solidFill>
              </a:rPr>
              <a:t>:</a:t>
            </a:r>
            <a:r>
              <a:rPr lang="zh-TW" altLang="en-US" dirty="0">
                <a:solidFill>
                  <a:srgbClr val="0000FF"/>
                </a:solidFill>
              </a:rPr>
              <a:t>鄭莉頻   專輔教師</a:t>
            </a:r>
            <a:r>
              <a:rPr lang="en-US" altLang="zh-TW" dirty="0">
                <a:solidFill>
                  <a:srgbClr val="0000FF"/>
                </a:solidFill>
              </a:rPr>
              <a:t>:</a:t>
            </a:r>
            <a:r>
              <a:rPr lang="zh-TW" altLang="en-US" dirty="0">
                <a:solidFill>
                  <a:srgbClr val="0000FF"/>
                </a:solidFill>
              </a:rPr>
              <a:t>許慈芸</a:t>
            </a:r>
            <a:endParaRPr lang="en-US" altLang="zh-TW" dirty="0">
              <a:solidFill>
                <a:srgbClr val="0000FF"/>
              </a:solidFill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dirty="0">
                <a:solidFill>
                  <a:srgbClr val="0000FF"/>
                </a:solidFill>
              </a:rPr>
              <a:t>      心 理 師</a:t>
            </a:r>
            <a:r>
              <a:rPr lang="en-US" altLang="zh-TW" smtClean="0">
                <a:solidFill>
                  <a:srgbClr val="0000FF"/>
                </a:solidFill>
              </a:rPr>
              <a:t>:108</a:t>
            </a:r>
            <a:r>
              <a:rPr lang="zh-TW" altLang="en-US" dirty="0">
                <a:solidFill>
                  <a:srgbClr val="0000FF"/>
                </a:solidFill>
              </a:rPr>
              <a:t>年度待聘中</a:t>
            </a:r>
            <a:endParaRPr lang="en-US" altLang="zh-TW" dirty="0"/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9458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 smtClean="0">
                <a:ea typeface="文鼎粗隸" panose="02010609010101010101" pitchFamily="49" charset="-120"/>
              </a:rPr>
              <a:t>輔導室工作重點</a:t>
            </a:r>
            <a:endParaRPr lang="zh-TW" altLang="en-US" sz="4000" dirty="0"/>
          </a:p>
        </p:txBody>
      </p:sp>
      <p:sp>
        <p:nvSpPr>
          <p:cNvPr id="7" name="內容版面配置區 4"/>
          <p:cNvSpPr>
            <a:spLocks noGrp="1"/>
          </p:cNvSpPr>
          <p:nvPr>
            <p:ph idx="1"/>
          </p:nvPr>
        </p:nvSpPr>
        <p:spPr>
          <a:xfrm>
            <a:off x="683568" y="1916832"/>
            <a:ext cx="8403416" cy="34129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zh-TW" altLang="zh-TW" dirty="0"/>
              <a:t>一、落實輔導工作，務實規劃執行，促進學生適性發展。 </a:t>
            </a:r>
          </a:p>
          <a:p>
            <a:pPr marL="0" indent="0">
              <a:buNone/>
            </a:pPr>
            <a:r>
              <a:rPr lang="zh-TW" altLang="zh-TW" dirty="0"/>
              <a:t>二、加強研究進修，改進輔導方法，實踐教師專業素養。 </a:t>
            </a:r>
          </a:p>
          <a:p>
            <a:pPr marL="0" indent="0">
              <a:buNone/>
            </a:pPr>
            <a:r>
              <a:rPr lang="zh-TW" altLang="zh-TW" dirty="0"/>
              <a:t>三、建立友善校園，強化輔導功能，善盡輔導責任義務。</a:t>
            </a:r>
          </a:p>
          <a:p>
            <a:pPr marL="0" indent="0">
              <a:buNone/>
            </a:pPr>
            <a:r>
              <a:rPr lang="zh-TW" altLang="zh-TW" dirty="0"/>
              <a:t>四、落實親職教育，促進親師合作，發展學生多元潛能。</a:t>
            </a:r>
          </a:p>
          <a:p>
            <a:pPr marL="0" indent="0">
              <a:buNone/>
            </a:pPr>
            <a:r>
              <a:rPr lang="zh-TW" altLang="zh-TW" dirty="0"/>
              <a:t>五、健全行政效能，暢通支援管道，強化三級輔導功能。</a:t>
            </a:r>
          </a:p>
          <a:p>
            <a:pPr marL="0" indent="0">
              <a:buNone/>
            </a:pPr>
            <a:r>
              <a:rPr lang="zh-TW" altLang="zh-TW" dirty="0"/>
              <a:t>六、整合社會資源，建構資源網絡，達成優質學校項度。</a:t>
            </a:r>
          </a:p>
          <a:p>
            <a:pPr marL="0" indent="0">
              <a:buNone/>
            </a:pPr>
            <a:r>
              <a:rPr lang="zh-TW" altLang="zh-TW" dirty="0"/>
              <a:t>七、重建校友通訊，結合校友資源，激發校友愛校情操。</a:t>
            </a:r>
          </a:p>
          <a:p>
            <a:pPr marL="0" indent="0">
              <a:buNone/>
            </a:pPr>
            <a:r>
              <a:rPr lang="zh-TW" altLang="zh-TW" dirty="0"/>
              <a:t>八、發揮特教效能，建立校本課程，爭取優質團隊榮譽。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5862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000" dirty="0">
                <a:ea typeface="文鼎粗隸" panose="02010609010101010101" pitchFamily="49" charset="-120"/>
              </a:rPr>
              <a:t>輔導組業務報告</a:t>
            </a:r>
            <a:endParaRPr lang="zh-TW" altLang="en-US" sz="4000" dirty="0"/>
          </a:p>
        </p:txBody>
      </p:sp>
      <p:sp>
        <p:nvSpPr>
          <p:cNvPr id="7" name="內容版面配置區 4"/>
          <p:cNvSpPr>
            <a:spLocks noGrp="1"/>
          </p:cNvSpPr>
          <p:nvPr>
            <p:ph idx="1"/>
          </p:nvPr>
        </p:nvSpPr>
        <p:spPr>
          <a:xfrm>
            <a:off x="740237" y="1412776"/>
            <a:ext cx="8403416" cy="410445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000" dirty="0"/>
              <a:t>八</a:t>
            </a:r>
            <a:r>
              <a:rPr lang="zh-TW" altLang="en-US" sz="2000" dirty="0" smtClean="0"/>
              <a:t>月份辦理</a:t>
            </a:r>
            <a:r>
              <a:rPr lang="zh-TW" altLang="en-US" sz="2000" dirty="0"/>
              <a:t>迎新活動及新生家長</a:t>
            </a:r>
            <a:r>
              <a:rPr lang="zh-TW" altLang="en-US" sz="2000" dirty="0" smtClean="0"/>
              <a:t>座談會。</a:t>
            </a:r>
            <a:endParaRPr lang="en-US" altLang="zh-TW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/>
              <a:t>九</a:t>
            </a:r>
            <a:r>
              <a:rPr lang="zh-TW" altLang="en-US" sz="2000" dirty="0" smtClean="0"/>
              <a:t>月份辦理學校日親師溝通活動</a:t>
            </a:r>
            <a:r>
              <a:rPr lang="en-US" altLang="zh-TW" sz="2000" dirty="0"/>
              <a:t>.</a:t>
            </a:r>
            <a:r>
              <a:rPr lang="zh-TW" altLang="en-US" sz="2000" dirty="0" smtClean="0"/>
              <a:t>新生</a:t>
            </a:r>
            <a:r>
              <a:rPr lang="zh-TW" altLang="en-US" sz="2000" dirty="0"/>
              <a:t>認識校園闖關</a:t>
            </a:r>
            <a:r>
              <a:rPr lang="zh-TW" altLang="en-US" sz="2000" dirty="0" smtClean="0"/>
              <a:t>活動</a:t>
            </a:r>
            <a:r>
              <a:rPr lang="en-US" altLang="zh-TW" sz="2000" dirty="0" smtClean="0"/>
              <a:t>.</a:t>
            </a:r>
            <a:r>
              <a:rPr lang="zh-TW" altLang="en-US" sz="2000" dirty="0" smtClean="0"/>
              <a:t>生命</a:t>
            </a:r>
            <a:r>
              <a:rPr lang="zh-TW" altLang="en-US" sz="2000" dirty="0"/>
              <a:t>鬥士校園</a:t>
            </a:r>
            <a:r>
              <a:rPr lang="zh-TW" altLang="en-US" sz="2000" dirty="0" smtClean="0"/>
              <a:t>宣導活動</a:t>
            </a:r>
            <a:r>
              <a:rPr lang="en-US" altLang="zh-TW" sz="2000" dirty="0" smtClean="0"/>
              <a:t>.</a:t>
            </a:r>
            <a:r>
              <a:rPr lang="zh-TW" altLang="en-US" sz="2000" dirty="0" smtClean="0"/>
              <a:t>敬</a:t>
            </a:r>
            <a:r>
              <a:rPr lang="zh-TW" altLang="en-US" sz="2000" dirty="0"/>
              <a:t>師月敬師</a:t>
            </a:r>
            <a:r>
              <a:rPr lang="zh-TW" altLang="en-US" sz="2000" dirty="0" smtClean="0"/>
              <a:t>活動</a:t>
            </a:r>
            <a:r>
              <a:rPr lang="en-US" altLang="zh-TW" sz="2000" dirty="0" smtClean="0"/>
              <a:t>.</a:t>
            </a:r>
            <a:r>
              <a:rPr lang="zh-TW" altLang="en-US" sz="2000" dirty="0" smtClean="0"/>
              <a:t>兒</a:t>
            </a:r>
            <a:r>
              <a:rPr lang="zh-TW" altLang="en-US" sz="2000" dirty="0"/>
              <a:t>少保護教育研習。</a:t>
            </a:r>
            <a:endParaRPr lang="en-US" altLang="zh-TW" sz="2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/>
              <a:t>十月份辦理性別平等</a:t>
            </a:r>
            <a:r>
              <a:rPr lang="zh-TW" altLang="en-US" sz="2000" dirty="0" smtClean="0"/>
              <a:t>教育研習</a:t>
            </a:r>
            <a:r>
              <a:rPr lang="en-US" altLang="zh-TW" sz="2000" dirty="0" smtClean="0"/>
              <a:t>/</a:t>
            </a:r>
            <a:r>
              <a:rPr lang="zh-TW" altLang="en-US" sz="2000" dirty="0"/>
              <a:t>校園性侵害、</a:t>
            </a:r>
            <a:r>
              <a:rPr lang="zh-TW" altLang="en-US" sz="2000" dirty="0" smtClean="0"/>
              <a:t>性騷擾與性</a:t>
            </a:r>
            <a:r>
              <a:rPr lang="zh-TW" altLang="en-US" sz="2000" dirty="0"/>
              <a:t>霸凌案例</a:t>
            </a:r>
            <a:r>
              <a:rPr lang="zh-TW" altLang="en-US" sz="2000" dirty="0" smtClean="0"/>
              <a:t>研討</a:t>
            </a:r>
            <a:r>
              <a:rPr lang="en-US" altLang="zh-TW" sz="2000" dirty="0" smtClean="0"/>
              <a:t>.</a:t>
            </a:r>
            <a:r>
              <a:rPr lang="zh-TW" altLang="en-US" sz="2000" dirty="0" smtClean="0"/>
              <a:t>新</a:t>
            </a:r>
            <a:r>
              <a:rPr lang="zh-TW" altLang="en-US" sz="2000" dirty="0"/>
              <a:t>住民親職</a:t>
            </a:r>
            <a:r>
              <a:rPr lang="zh-TW" altLang="en-US" sz="2000" dirty="0" smtClean="0"/>
              <a:t>教育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兩場</a:t>
            </a:r>
            <a:r>
              <a:rPr lang="en-US" altLang="zh-TW" sz="2000" dirty="0" smtClean="0"/>
              <a:t>)</a:t>
            </a:r>
            <a:r>
              <a:rPr lang="zh-TW" altLang="en-US" sz="2000" dirty="0" smtClean="0"/>
              <a:t>演講</a:t>
            </a:r>
            <a:r>
              <a:rPr lang="zh-TW" altLang="en-US" sz="2000" dirty="0"/>
              <a:t>。</a:t>
            </a:r>
            <a:endParaRPr lang="en-US" altLang="zh-TW" sz="2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/>
              <a:t>十一月份辦理新住民家庭輔導</a:t>
            </a:r>
            <a:r>
              <a:rPr lang="zh-TW" altLang="en-US" sz="2000" dirty="0" smtClean="0"/>
              <a:t>活動</a:t>
            </a:r>
            <a:r>
              <a:rPr lang="en-US" altLang="zh-TW" sz="2000" dirty="0" smtClean="0"/>
              <a:t>.</a:t>
            </a:r>
            <a:r>
              <a:rPr lang="zh-TW" altLang="en-US" sz="2000" dirty="0"/>
              <a:t>性別平等教育月宣導活動。</a:t>
            </a:r>
            <a:endParaRPr lang="en-US" altLang="zh-TW" sz="2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 smtClean="0"/>
              <a:t>十二月份辦理生命</a:t>
            </a:r>
            <a:r>
              <a:rPr lang="zh-TW" altLang="en-US" sz="2000" dirty="0"/>
              <a:t>教育月宣導</a:t>
            </a:r>
            <a:r>
              <a:rPr lang="zh-TW" altLang="en-US" sz="2000" dirty="0" smtClean="0"/>
              <a:t>活動</a:t>
            </a:r>
            <a:r>
              <a:rPr lang="en-US" altLang="zh-TW" sz="2000" dirty="0"/>
              <a:t>/</a:t>
            </a:r>
            <a:r>
              <a:rPr lang="zh-TW" altLang="en-US" sz="2000" dirty="0" smtClean="0"/>
              <a:t>自殺</a:t>
            </a:r>
            <a:r>
              <a:rPr lang="zh-TW" altLang="en-US" sz="2000" dirty="0"/>
              <a:t>防治「守護生命 看見希望</a:t>
            </a:r>
            <a:r>
              <a:rPr lang="zh-TW" altLang="en-US" sz="2000" dirty="0" smtClean="0"/>
              <a:t>」</a:t>
            </a:r>
            <a:r>
              <a:rPr lang="en-US" altLang="zh-TW" sz="2000" dirty="0" smtClean="0"/>
              <a:t>.</a:t>
            </a:r>
            <a:r>
              <a:rPr lang="zh-TW" altLang="en-US" sz="2000" dirty="0"/>
              <a:t>辦理</a:t>
            </a:r>
            <a:r>
              <a:rPr lang="zh-TW" altLang="en-US" sz="2000" dirty="0" smtClean="0"/>
              <a:t>畢業生升學</a:t>
            </a:r>
            <a:r>
              <a:rPr lang="zh-TW" altLang="en-US" sz="2000" dirty="0"/>
              <a:t>輔導說明會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學生及家長各一場次</a:t>
            </a:r>
            <a:r>
              <a:rPr lang="en-US" altLang="zh-TW" sz="2000" dirty="0"/>
              <a:t>) </a:t>
            </a:r>
            <a:r>
              <a:rPr lang="zh-TW" altLang="en-US" sz="2000" dirty="0"/>
              <a:t>。</a:t>
            </a:r>
            <a:endParaRPr lang="en-US" altLang="zh-TW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 smtClean="0"/>
              <a:t>與</a:t>
            </a:r>
            <a:r>
              <a:rPr lang="zh-TW" altLang="en-US" sz="2000" dirty="0"/>
              <a:t>專輔老師規劃小團體</a:t>
            </a:r>
            <a:r>
              <a:rPr lang="zh-TW" altLang="en-US" sz="2000" dirty="0" smtClean="0"/>
              <a:t>課程</a:t>
            </a:r>
            <a:r>
              <a:rPr lang="en-US" altLang="zh-TW" sz="2000" dirty="0" smtClean="0"/>
              <a:t>.</a:t>
            </a:r>
            <a:r>
              <a:rPr lang="zh-TW" altLang="en-US" sz="2000" dirty="0"/>
              <a:t>高關懷學生</a:t>
            </a:r>
            <a:r>
              <a:rPr lang="zh-TW" altLang="en-US" sz="2000" dirty="0" smtClean="0"/>
              <a:t>輔導</a:t>
            </a:r>
            <a:r>
              <a:rPr lang="en-US" altLang="zh-TW" sz="2000" dirty="0"/>
              <a:t>.</a:t>
            </a:r>
            <a:r>
              <a:rPr lang="zh-TW" altLang="en-US" sz="2000" dirty="0" smtClean="0"/>
              <a:t>中</a:t>
            </a:r>
            <a:r>
              <a:rPr lang="zh-TW" altLang="en-US" sz="2000" dirty="0"/>
              <a:t>輟生復學輔導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 smtClean="0"/>
              <a:t>接受</a:t>
            </a:r>
            <a:r>
              <a:rPr lang="zh-TW" altLang="en-US" sz="2000" dirty="0"/>
              <a:t>各班輔導諮商申請，安排認輔教師認輔事宜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/>
              <a:t>推動家庭暴力、性</a:t>
            </a:r>
            <a:r>
              <a:rPr lang="zh-TW" altLang="en-US" sz="2000" dirty="0" smtClean="0"/>
              <a:t>侵害</a:t>
            </a:r>
            <a:r>
              <a:rPr lang="zh-TW" altLang="en-US" sz="2000" dirty="0"/>
              <a:t>防治</a:t>
            </a:r>
            <a:r>
              <a:rPr lang="zh-TW" altLang="en-US" sz="2000" dirty="0" smtClean="0"/>
              <a:t>及</a:t>
            </a:r>
            <a:r>
              <a:rPr lang="zh-TW" altLang="en-US" sz="2000" dirty="0"/>
              <a:t>兒少</a:t>
            </a:r>
            <a:r>
              <a:rPr lang="zh-TW" altLang="en-US" sz="2000" dirty="0" smtClean="0"/>
              <a:t>保護相關防治教育</a:t>
            </a:r>
            <a:r>
              <a:rPr lang="en-US" altLang="zh-TW" sz="2000" dirty="0" smtClean="0"/>
              <a:t>.</a:t>
            </a:r>
            <a:r>
              <a:rPr lang="zh-TW" altLang="en-US" sz="2000" dirty="0" smtClean="0"/>
              <a:t>宣導</a:t>
            </a:r>
            <a:r>
              <a:rPr lang="en-US" altLang="zh-TW" sz="2000" dirty="0" smtClean="0"/>
              <a:t>.</a:t>
            </a:r>
            <a:r>
              <a:rPr lang="zh-TW" altLang="en-US" sz="2000" dirty="0" smtClean="0"/>
              <a:t>通報與關懷活動。</a:t>
            </a:r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8829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1874</Words>
  <Application>Microsoft Office PowerPoint</Application>
  <PresentationFormat>如螢幕大小 (4:3)</PresentationFormat>
  <Paragraphs>230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Office 佈景主題</vt:lpstr>
      <vt:lpstr>107學年度第一學期「教務處」 學生學習成果</vt:lpstr>
      <vt:lpstr>107學年度第一學期「教務處」 重要行事曆</vt:lpstr>
      <vt:lpstr> 107學年度第一學期處室成果 學務處</vt:lpstr>
      <vt:lpstr>107學年度第二學期活動行事 學務處</vt:lpstr>
      <vt:lpstr>107年下半年採購及工程</vt:lpstr>
      <vt:lpstr>108年上半年預計辦理之採購</vt:lpstr>
      <vt:lpstr>臺北市中山國小107學年度 輔導室</vt:lpstr>
      <vt:lpstr>輔導室工作重點</vt:lpstr>
      <vt:lpstr>輔導組業務報告</vt:lpstr>
      <vt:lpstr>輔導組下學期行事</vt:lpstr>
      <vt:lpstr>特教組業務報告</vt:lpstr>
      <vt:lpstr>特教組業務報告</vt:lpstr>
      <vt:lpstr>特教組業務報告</vt:lpstr>
      <vt:lpstr>特教組業務報告</vt:lpstr>
      <vt:lpstr>特教組業務報告</vt:lpstr>
      <vt:lpstr>特教組業務報告</vt:lpstr>
      <vt:lpstr>資料組業務報告</vt:lpstr>
      <vt:lpstr>資料組下學期行事</vt:lpstr>
      <vt:lpstr> 臺北市中山國小107學年度第一學期 幼兒園</vt:lpstr>
      <vt:lpstr> 臺北市中山國小107學年度第一學期 幼兒園　寒假施工期程</vt:lpstr>
      <vt:lpstr> 臺北市中山國小107學年度第一學期 幼兒園</vt:lpstr>
      <vt:lpstr> 臺北市中山國小107學年度第二學期 幼兒園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Dora</dc:creator>
  <cp:lastModifiedBy>ksl2233</cp:lastModifiedBy>
  <cp:revision>168</cp:revision>
  <cp:lastPrinted>2017-02-07T00:09:09Z</cp:lastPrinted>
  <dcterms:created xsi:type="dcterms:W3CDTF">2012-08-27T02:36:22Z</dcterms:created>
  <dcterms:modified xsi:type="dcterms:W3CDTF">2019-01-21T12:59:41Z</dcterms:modified>
</cp:coreProperties>
</file>